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1" autoAdjust="0"/>
    <p:restoredTop sz="94660"/>
  </p:normalViewPr>
  <p:slideViewPr>
    <p:cSldViewPr snapToGrid="0">
      <p:cViewPr varScale="1">
        <p:scale>
          <a:sx n="41" d="100"/>
          <a:sy n="41" d="100"/>
        </p:scale>
        <p:origin x="36" y="101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3669D-72B1-4FF6-90EC-5856A3E403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2F08B5-5677-45F5-8116-CB983B0935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B4AAE2-F2F2-420C-8AA6-A8D96F950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8ACB-3688-4717-BE12-D72D6EAC27E1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975D20-0C72-4709-9B0F-5D72568CA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D10C4C-F2BF-473A-B2B6-675DC2380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6725-1ABB-4079-971A-5BCA6C12A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534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9B5D3-826B-4E78-B30C-1B08C1B24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18A642-363F-4644-A269-DFE1802234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586D16-A4D1-491D-969D-DAEB426E0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8ACB-3688-4717-BE12-D72D6EAC27E1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73564-ED59-4EF1-B63F-185079FA2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859301-9BD2-4F70-88E6-0BEE76B76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6725-1ABB-4079-971A-5BCA6C12A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404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3C693C-6026-4D2E-AB3C-D82527A418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208A79-B2CA-412D-AF69-FBECA3A1B5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855543-FB95-4AFF-9F5E-8F37249E0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8ACB-3688-4717-BE12-D72D6EAC27E1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DFD113-2D69-4D23-8F67-A7CF8ABE5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2B41FA-CABE-4FBB-83B9-977216464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6725-1ABB-4079-971A-5BCA6C12A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151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7C399-023D-4AD8-9D26-3616DE08D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63FE88-08B0-4588-927B-615BD7D42E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295F6-538A-435F-B4C1-774025500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8ACB-3688-4717-BE12-D72D6EAC27E1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5FDF91-C7A1-44CF-BFA0-24E16A57B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0DDF01-51EC-4D24-B1E3-4DBDB087E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6725-1ABB-4079-971A-5BCA6C12A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465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BBFD4-1079-4F82-B9FD-2E3DC7EB4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AE2A67-E5F0-47E4-9C86-CD53DD6756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AB1D80-0300-40A0-9AC3-DF0438931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8ACB-3688-4717-BE12-D72D6EAC27E1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631977-B49D-4030-AF5E-94326B14A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7C55FF-E661-43D3-B36A-DCDA63612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6725-1ABB-4079-971A-5BCA6C12A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458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6B1D2-36EB-4E84-855E-D5385CC99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27FF13-806D-4948-A230-3DC9EEF6E2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D57A06-7619-495A-B35A-5B29361628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856ACE-0CD2-4750-A06D-C0E5944D9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8ACB-3688-4717-BE12-D72D6EAC27E1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B49302-23BF-4132-BF87-09B8BC223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472D1B-8AFF-4763-A4D9-B8CEDC047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6725-1ABB-4079-971A-5BCA6C12A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762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ED317-2241-48F2-AA48-802D2EF19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45670D-E7A3-4C49-A7B1-59BC4D0C82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483458-0986-466F-B116-418D917973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47DF64-1174-4B59-9C21-2D05889700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CF3C5B-84E6-4F10-A444-50B2980121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A45044-C54B-4114-A93E-8E2D21575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8ACB-3688-4717-BE12-D72D6EAC27E1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6681C4-E7C0-4183-B3F4-76CBD6E50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1E9B12-61AA-42A3-8A83-4CFB22632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6725-1ABB-4079-971A-5BCA6C12A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807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80266-5B81-4E6A-A9FE-A3CCE06A5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E31F6B-BFFF-4834-B543-AD8AC1356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8ACB-3688-4717-BE12-D72D6EAC27E1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C4359A-2CB8-4911-AB21-6B2E0E5BF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B85845-1B58-4A90-AAFE-0A8CBE453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6725-1ABB-4079-971A-5BCA6C12A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406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0F12D2-61A3-4C7B-B584-789E5C9F1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8ACB-3688-4717-BE12-D72D6EAC27E1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E6B940-44F3-4B66-B66B-0990B0917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705EA1-E7E7-4CCE-81AA-42296E997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6725-1ABB-4079-971A-5BCA6C12A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487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59F45-8637-4B26-A5E9-663F47F2B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AC22D8-7B06-4871-83E0-5834070EA4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ED9B1A-36D4-4BAA-9E18-2D567371F3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DE5CCD-9A41-4ADA-8776-2F7AA3CB2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8ACB-3688-4717-BE12-D72D6EAC27E1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09CF02-8EC9-492A-80C9-AD08EBCC2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8F8AB9-D5D4-4F65-A997-DF8A92800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6725-1ABB-4079-971A-5BCA6C12A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592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E0C20-2858-4FFC-9078-1AC46FC2F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BF8517-02F3-44F6-AFCC-025F5190EA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35BADB-C0E0-4615-9DB3-93B437976E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4642B5-A229-4740-88DC-E470AF05E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8ACB-3688-4717-BE12-D72D6EAC27E1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F74672-CE84-463D-B9D3-1E22DBABA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4F7019-00D7-4C86-8BF4-FF369AB43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6725-1ABB-4079-971A-5BCA6C12A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235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18C9AE-8E20-4275-907B-70AFA6186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F393E6-35E7-4FC8-AE9A-7948FAD0F0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40F637-D78C-4592-BD40-F7D5562C3B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A8ACB-3688-4717-BE12-D72D6EAC27E1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00E29D-6E36-4CD0-9CED-39F01DA9A8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367E63-32DB-4203-B20C-3B7822163C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B6725-1ABB-4079-971A-5BCA6C12A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08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389CC61C-26C4-4F13-926D-D2C9E686E4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590AA2F2-B5F7-43AC-AE29-397333967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611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Solve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3D15BB55-08CB-43CC-A7F9-6985889715A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2930768"/>
                <a:ext cx="10515600" cy="35861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6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60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66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6600" b="0" i="1" smtClean="0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US" sz="6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6600" b="0" i="1" smtClean="0">
                          <a:latin typeface="Cambria Math" panose="02040503050406030204" pitchFamily="18" charset="0"/>
                        </a:rPr>
                        <m:t>+5=0</m:t>
                      </m:r>
                    </m:oMath>
                  </m:oMathPara>
                </a14:m>
                <a:endParaRPr lang="en-US" sz="6600" dirty="0"/>
              </a:p>
            </p:txBody>
          </p:sp>
        </mc:Choice>
        <mc:Fallback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3D15BB55-08CB-43CC-A7F9-6985889715A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930768"/>
                <a:ext cx="10515600" cy="3586163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19304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389CC61C-26C4-4F13-926D-D2C9E686E4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590AA2F2-B5F7-43AC-AE29-397333967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611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Solve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3D15BB55-08CB-43CC-A7F9-6985889715A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2930768"/>
                <a:ext cx="10515600" cy="35861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6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6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sz="660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66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6600" b="0" i="1" smtClean="0">
                          <a:latin typeface="Cambria Math" panose="02040503050406030204" pitchFamily="18" charset="0"/>
                        </a:rPr>
                        <m:t>=42</m:t>
                      </m:r>
                      <m:r>
                        <a:rPr lang="en-US" sz="6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6600" dirty="0"/>
              </a:p>
            </p:txBody>
          </p:sp>
        </mc:Choice>
        <mc:Fallback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3D15BB55-08CB-43CC-A7F9-6985889715A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930768"/>
                <a:ext cx="10515600" cy="3586163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4409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389CC61C-26C4-4F13-926D-D2C9E686E4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590AA2F2-B5F7-43AC-AE29-397333967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611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Solve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3D15BB55-08CB-43CC-A7F9-6985889715A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2930768"/>
                <a:ext cx="10515600" cy="35861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6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660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66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6600" b="0" i="1" smtClean="0">
                          <a:latin typeface="Cambria Math" panose="02040503050406030204" pitchFamily="18" charset="0"/>
                        </a:rPr>
                        <m:t>−32</m:t>
                      </m:r>
                      <m:r>
                        <a:rPr lang="en-US" sz="6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6600" b="0" i="1" smtClean="0">
                          <a:latin typeface="Cambria Math" panose="02040503050406030204" pitchFamily="18" charset="0"/>
                        </a:rPr>
                        <m:t>+28=0</m:t>
                      </m:r>
                    </m:oMath>
                  </m:oMathPara>
                </a14:m>
                <a:endParaRPr lang="en-US" sz="6600" dirty="0"/>
              </a:p>
            </p:txBody>
          </p:sp>
        </mc:Choice>
        <mc:Fallback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3D15BB55-08CB-43CC-A7F9-6985889715A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930768"/>
                <a:ext cx="10515600" cy="3586163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37460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389CC61C-26C4-4F13-926D-D2C9E686E4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590AA2F2-B5F7-43AC-AE29-397333967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611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Factor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3D15BB55-08CB-43CC-A7F9-6985889715A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2930768"/>
                <a:ext cx="10515600" cy="35861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6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sz="660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66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6600" b="0" i="1" smtClean="0">
                          <a:latin typeface="Cambria Math" panose="02040503050406030204" pitchFamily="18" charset="0"/>
                        </a:rPr>
                        <m:t>−12</m:t>
                      </m:r>
                      <m:r>
                        <a:rPr lang="en-US" sz="6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66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6600" dirty="0"/>
              </a:p>
            </p:txBody>
          </p:sp>
        </mc:Choice>
        <mc:Fallback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3D15BB55-08CB-43CC-A7F9-6985889715A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930768"/>
                <a:ext cx="10515600" cy="3586163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57122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389CC61C-26C4-4F13-926D-D2C9E686E4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590AA2F2-B5F7-43AC-AE29-397333967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611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Solve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3D15BB55-08CB-43CC-A7F9-6985889715A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2930768"/>
                <a:ext cx="10515600" cy="35861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6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60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66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6600" b="0" i="1" smtClean="0">
                          <a:latin typeface="Cambria Math" panose="02040503050406030204" pitchFamily="18" charset="0"/>
                        </a:rPr>
                        <m:t>=36</m:t>
                      </m:r>
                    </m:oMath>
                  </m:oMathPara>
                </a14:m>
                <a:endParaRPr lang="en-US" sz="6600" dirty="0"/>
              </a:p>
            </p:txBody>
          </p:sp>
        </mc:Choice>
        <mc:Fallback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3D15BB55-08CB-43CC-A7F9-6985889715A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930768"/>
                <a:ext cx="10515600" cy="3586163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93989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389CC61C-26C4-4F13-926D-D2C9E686E4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590AA2F2-B5F7-43AC-AE29-397333967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611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Factor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3D15BB55-08CB-43CC-A7F9-6985889715A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2930768"/>
                <a:ext cx="10515600" cy="35861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6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60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66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6600" b="0" i="1" smtClean="0">
                          <a:latin typeface="Cambria Math" panose="02040503050406030204" pitchFamily="18" charset="0"/>
                        </a:rPr>
                        <m:t>−10</m:t>
                      </m:r>
                      <m:r>
                        <a:rPr lang="en-US" sz="6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6600" b="0" i="1" smtClean="0">
                          <a:latin typeface="Cambria Math" panose="02040503050406030204" pitchFamily="18" charset="0"/>
                        </a:rPr>
                        <m:t>+16=0</m:t>
                      </m:r>
                    </m:oMath>
                  </m:oMathPara>
                </a14:m>
                <a:endParaRPr lang="en-US" sz="6600" dirty="0"/>
              </a:p>
            </p:txBody>
          </p:sp>
        </mc:Choice>
        <mc:Fallback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3D15BB55-08CB-43CC-A7F9-6985889715A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930768"/>
                <a:ext cx="10515600" cy="3586163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14850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389CC61C-26C4-4F13-926D-D2C9E686E4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590AA2F2-B5F7-43AC-AE29-397333967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611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Factor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3D15BB55-08CB-43CC-A7F9-6985889715A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2930768"/>
                <a:ext cx="10515600" cy="35861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6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60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6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66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6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6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6600" b="0" i="1" smtClean="0">
                          <a:latin typeface="Cambria Math" panose="02040503050406030204" pitchFamily="18" charset="0"/>
                        </a:rPr>
                        <m:t>−30=0</m:t>
                      </m:r>
                    </m:oMath>
                  </m:oMathPara>
                </a14:m>
                <a:endParaRPr lang="en-US" sz="6600" dirty="0"/>
              </a:p>
            </p:txBody>
          </p:sp>
        </mc:Choice>
        <mc:Fallback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3D15BB55-08CB-43CC-A7F9-6985889715A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930768"/>
                <a:ext cx="10515600" cy="3586163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62291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389CC61C-26C4-4F13-926D-D2C9E686E4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590AA2F2-B5F7-43AC-AE29-397333967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611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Factor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3D15BB55-08CB-43CC-A7F9-6985889715A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2930768"/>
                <a:ext cx="10515600" cy="35861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6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6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  <m:r>
                            <a:rPr lang="en-US" sz="660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6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6600" b="0" i="1" smtClean="0">
                          <a:latin typeface="Cambria Math" panose="02040503050406030204" pitchFamily="18" charset="0"/>
                        </a:rPr>
                        <m:t>−56</m:t>
                      </m:r>
                      <m:sSup>
                        <m:sSupPr>
                          <m:ctrlPr>
                            <a:rPr lang="en-US" sz="6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6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6600" b="0" i="1" smtClean="0">
                          <a:latin typeface="Cambria Math" panose="02040503050406030204" pitchFamily="18" charset="0"/>
                        </a:rPr>
                        <m:t>+49=0</m:t>
                      </m:r>
                    </m:oMath>
                  </m:oMathPara>
                </a14:m>
                <a:endParaRPr lang="en-US" sz="6600" dirty="0"/>
              </a:p>
            </p:txBody>
          </p:sp>
        </mc:Choice>
        <mc:Fallback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3D15BB55-08CB-43CC-A7F9-6985889715A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930768"/>
                <a:ext cx="10515600" cy="3586163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77330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389CC61C-26C4-4F13-926D-D2C9E686E4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590AA2F2-B5F7-43AC-AE29-397333967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611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Factor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3D15BB55-08CB-43CC-A7F9-6985889715A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2930768"/>
                <a:ext cx="10515600" cy="35861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6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60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6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66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6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6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en-US" sz="6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6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6600" b="0" i="1" smtClean="0">
                          <a:latin typeface="Cambria Math" panose="02040503050406030204" pitchFamily="18" charset="0"/>
                        </a:rPr>
                        <m:t>+24=0</m:t>
                      </m:r>
                    </m:oMath>
                  </m:oMathPara>
                </a14:m>
                <a:endParaRPr lang="en-US" sz="6600" dirty="0"/>
              </a:p>
            </p:txBody>
          </p:sp>
        </mc:Choice>
        <mc:Fallback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3D15BB55-08CB-43CC-A7F9-6985889715A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930768"/>
                <a:ext cx="10515600" cy="3586163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96000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389CC61C-26C4-4F13-926D-D2C9E686E4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590AA2F2-B5F7-43AC-AE29-397333967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611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Factor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3D15BB55-08CB-43CC-A7F9-6985889715A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2930768"/>
                <a:ext cx="10515600" cy="35861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6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60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6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6600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sz="6600" dirty="0"/>
              </a:p>
            </p:txBody>
          </p:sp>
        </mc:Choice>
        <mc:Fallback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3D15BB55-08CB-43CC-A7F9-6985889715A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930768"/>
                <a:ext cx="10515600" cy="3586163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24698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389CC61C-26C4-4F13-926D-D2C9E686E4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590AA2F2-B5F7-43AC-AE29-397333967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611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Factor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3D15BB55-08CB-43CC-A7F9-6985889715A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2930768"/>
                <a:ext cx="10515600" cy="35861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6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600" b="0" i="1" smtClean="0">
                              <a:latin typeface="Cambria Math" panose="02040503050406030204" pitchFamily="18" charset="0"/>
                            </a:rPr>
                            <m:t>64</m:t>
                          </m:r>
                          <m:r>
                            <a:rPr lang="en-US" sz="660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6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6600" b="0" i="1" smtClean="0">
                          <a:latin typeface="Cambria Math" panose="02040503050406030204" pitchFamily="18" charset="0"/>
                        </a:rPr>
                        <m:t>+27</m:t>
                      </m:r>
                    </m:oMath>
                  </m:oMathPara>
                </a14:m>
                <a:endParaRPr lang="en-US" sz="6600" dirty="0"/>
              </a:p>
            </p:txBody>
          </p:sp>
        </mc:Choice>
        <mc:Fallback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3D15BB55-08CB-43CC-A7F9-6985889715A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930768"/>
                <a:ext cx="10515600" cy="3586163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6928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389CC61C-26C4-4F13-926D-D2C9E686E4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590AA2F2-B5F7-43AC-AE29-397333967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611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Solve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3D15BB55-08CB-43CC-A7F9-6985889715A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2930768"/>
                <a:ext cx="10515600" cy="35861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6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660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66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6600" b="0" i="1" smtClean="0">
                          <a:latin typeface="Cambria Math" panose="02040503050406030204" pitchFamily="18" charset="0"/>
                        </a:rPr>
                        <m:t>+9</m:t>
                      </m:r>
                      <m:r>
                        <a:rPr lang="en-US" sz="6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6600" b="0" i="1" smtClean="0">
                          <a:latin typeface="Cambria Math" panose="02040503050406030204" pitchFamily="18" charset="0"/>
                        </a:rPr>
                        <m:t>−16=0</m:t>
                      </m:r>
                    </m:oMath>
                  </m:oMathPara>
                </a14:m>
                <a:endParaRPr lang="en-US" sz="6600" dirty="0"/>
              </a:p>
            </p:txBody>
          </p:sp>
        </mc:Choice>
        <mc:Fallback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3D15BB55-08CB-43CC-A7F9-6985889715A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930768"/>
                <a:ext cx="10515600" cy="3586163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14211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389CC61C-26C4-4F13-926D-D2C9E686E4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590AA2F2-B5F7-43AC-AE29-397333967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611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Solve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3D15BB55-08CB-43CC-A7F9-6985889715A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2930768"/>
                <a:ext cx="10515600" cy="35861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6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60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6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6600" b="0" i="1" smtClean="0">
                          <a:latin typeface="Cambria Math" panose="02040503050406030204" pitchFamily="18" charset="0"/>
                        </a:rPr>
                        <m:t>+27=0</m:t>
                      </m:r>
                    </m:oMath>
                  </m:oMathPara>
                </a14:m>
                <a:endParaRPr lang="en-US" sz="6600" dirty="0"/>
              </a:p>
            </p:txBody>
          </p:sp>
        </mc:Choice>
        <mc:Fallback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3D15BB55-08CB-43CC-A7F9-6985889715A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930768"/>
                <a:ext cx="10515600" cy="3586163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30362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389CC61C-26C4-4F13-926D-D2C9E686E4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590AA2F2-B5F7-43AC-AE29-397333967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611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Solve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3D15BB55-08CB-43CC-A7F9-6985889715A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2930768"/>
                <a:ext cx="10515600" cy="35861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6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60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6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6600" b="0" i="1" smtClean="0">
                          <a:latin typeface="Cambria Math" panose="02040503050406030204" pitchFamily="18" charset="0"/>
                        </a:rPr>
                        <m:t>−64</m:t>
                      </m:r>
                    </m:oMath>
                  </m:oMathPara>
                </a14:m>
                <a:endParaRPr lang="en-US" sz="6600" dirty="0"/>
              </a:p>
            </p:txBody>
          </p:sp>
        </mc:Choice>
        <mc:Fallback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3D15BB55-08CB-43CC-A7F9-6985889715A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930768"/>
                <a:ext cx="10515600" cy="3586163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7116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389CC61C-26C4-4F13-926D-D2C9E686E4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590AA2F2-B5F7-43AC-AE29-397333967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611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Solve using the quadratic formula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3D15BB55-08CB-43CC-A7F9-6985889715A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2930768"/>
                <a:ext cx="10515600" cy="35861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6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6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en-US" sz="660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66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66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US" sz="6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6600" b="0" i="1" smtClean="0">
                          <a:latin typeface="Cambria Math" panose="02040503050406030204" pitchFamily="18" charset="0"/>
                        </a:rPr>
                        <m:t>=−9</m:t>
                      </m:r>
                    </m:oMath>
                  </m:oMathPara>
                </a14:m>
                <a:endParaRPr lang="en-US" sz="6600" dirty="0"/>
              </a:p>
            </p:txBody>
          </p:sp>
        </mc:Choice>
        <mc:Fallback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3D15BB55-08CB-43CC-A7F9-6985889715A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930768"/>
                <a:ext cx="10515600" cy="3586163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6110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389CC61C-26C4-4F13-926D-D2C9E686E4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590AA2F2-B5F7-43AC-AE29-397333967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611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Factor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3D15BB55-08CB-43CC-A7F9-6985889715A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2930768"/>
                <a:ext cx="10515600" cy="35861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600" b="0" i="1" smtClean="0">
                          <a:latin typeface="Cambria Math" panose="02040503050406030204" pitchFamily="18" charset="0"/>
                        </a:rPr>
                        <m:t>13</m:t>
                      </m:r>
                      <m:r>
                        <a:rPr lang="en-US" sz="6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6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6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660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66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6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6600" b="0" i="1" smtClean="0"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US" sz="6600" dirty="0"/>
              </a:p>
            </p:txBody>
          </p:sp>
        </mc:Choice>
        <mc:Fallback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3D15BB55-08CB-43CC-A7F9-6985889715A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930768"/>
                <a:ext cx="10515600" cy="3586163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4208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389CC61C-26C4-4F13-926D-D2C9E686E4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590AA2F2-B5F7-43AC-AE29-397333967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611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Solve using the quadratic formula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3D15BB55-08CB-43CC-A7F9-6985889715A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2930768"/>
                <a:ext cx="10515600" cy="35861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6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660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66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6600" b="0" i="1" smtClean="0">
                          <a:latin typeface="Cambria Math" panose="02040503050406030204" pitchFamily="18" charset="0"/>
                        </a:rPr>
                        <m:t>=8+2</m:t>
                      </m:r>
                      <m:r>
                        <a:rPr lang="en-US" sz="6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6600" dirty="0"/>
              </a:p>
            </p:txBody>
          </p:sp>
        </mc:Choice>
        <mc:Fallback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3D15BB55-08CB-43CC-A7F9-6985889715A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930768"/>
                <a:ext cx="10515600" cy="3586163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3472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389CC61C-26C4-4F13-926D-D2C9E686E4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590AA2F2-B5F7-43AC-AE29-397333967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611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Factor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3D15BB55-08CB-43CC-A7F9-6985889715A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2930768"/>
                <a:ext cx="10515600" cy="35861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6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60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66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6600" b="0" i="1" smtClean="0">
                          <a:latin typeface="Cambria Math" panose="02040503050406030204" pitchFamily="18" charset="0"/>
                        </a:rPr>
                        <m:t>+9</m:t>
                      </m:r>
                      <m:r>
                        <a:rPr lang="en-US" sz="6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6600" b="0" i="1" smtClean="0">
                          <a:latin typeface="Cambria Math" panose="02040503050406030204" pitchFamily="18" charset="0"/>
                        </a:rPr>
                        <m:t>=−14</m:t>
                      </m:r>
                    </m:oMath>
                  </m:oMathPara>
                </a14:m>
                <a:endParaRPr lang="en-US" sz="6600" dirty="0"/>
              </a:p>
            </p:txBody>
          </p:sp>
        </mc:Choice>
        <mc:Fallback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3D15BB55-08CB-43CC-A7F9-6985889715A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930768"/>
                <a:ext cx="10515600" cy="3586163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4248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389CC61C-26C4-4F13-926D-D2C9E686E4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590AA2F2-B5F7-43AC-AE29-397333967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611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Solve using the quadratic formula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3D15BB55-08CB-43CC-A7F9-6985889715A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2930768"/>
                <a:ext cx="10515600" cy="35861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6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660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66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6600" b="0" i="1" smtClean="0">
                          <a:latin typeface="Cambria Math" panose="02040503050406030204" pitchFamily="18" charset="0"/>
                        </a:rPr>
                        <m:t>−7</m:t>
                      </m:r>
                      <m:r>
                        <a:rPr lang="en-US" sz="6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6600" b="0" i="1" smtClean="0">
                          <a:latin typeface="Cambria Math" panose="02040503050406030204" pitchFamily="18" charset="0"/>
                        </a:rPr>
                        <m:t>+10=0</m:t>
                      </m:r>
                    </m:oMath>
                  </m:oMathPara>
                </a14:m>
                <a:endParaRPr lang="en-US" sz="6600" dirty="0"/>
              </a:p>
            </p:txBody>
          </p:sp>
        </mc:Choice>
        <mc:Fallback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3D15BB55-08CB-43CC-A7F9-6985889715A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930768"/>
                <a:ext cx="10515600" cy="3586163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7303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389CC61C-26C4-4F13-926D-D2C9E686E4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590AA2F2-B5F7-43AC-AE29-397333967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611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Solve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3D15BB55-08CB-43CC-A7F9-6985889715A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2930768"/>
                <a:ext cx="10515600" cy="35861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6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660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66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6600" b="0" i="1" smtClean="0">
                          <a:latin typeface="Cambria Math" panose="02040503050406030204" pitchFamily="18" charset="0"/>
                        </a:rPr>
                        <m:t>+10</m:t>
                      </m:r>
                      <m:r>
                        <a:rPr lang="en-US" sz="6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6600" b="0" i="1" smtClean="0">
                          <a:latin typeface="Cambria Math" panose="02040503050406030204" pitchFamily="18" charset="0"/>
                        </a:rPr>
                        <m:t>−25=0</m:t>
                      </m:r>
                    </m:oMath>
                  </m:oMathPara>
                </a14:m>
                <a:endParaRPr lang="en-US" sz="6600" dirty="0"/>
              </a:p>
            </p:txBody>
          </p:sp>
        </mc:Choice>
        <mc:Fallback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3D15BB55-08CB-43CC-A7F9-6985889715A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930768"/>
                <a:ext cx="10515600" cy="3586163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6850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389CC61C-26C4-4F13-926D-D2C9E686E4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590AA2F2-B5F7-43AC-AE29-397333967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611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Solve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3D15BB55-08CB-43CC-A7F9-6985889715A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2930768"/>
                <a:ext cx="10515600" cy="35861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6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60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66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6600" b="0" i="1" smtClean="0">
                          <a:latin typeface="Cambria Math" panose="02040503050406030204" pitchFamily="18" charset="0"/>
                        </a:rPr>
                        <m:t>−12</m:t>
                      </m:r>
                      <m:r>
                        <a:rPr lang="en-US" sz="6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6600" b="0" i="1" smtClean="0">
                          <a:latin typeface="Cambria Math" panose="02040503050406030204" pitchFamily="18" charset="0"/>
                        </a:rPr>
                        <m:t>+27=0</m:t>
                      </m:r>
                    </m:oMath>
                  </m:oMathPara>
                </a14:m>
                <a:endParaRPr lang="en-US" sz="6600" dirty="0"/>
              </a:p>
            </p:txBody>
          </p:sp>
        </mc:Choice>
        <mc:Fallback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3D15BB55-08CB-43CC-A7F9-6985889715A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930768"/>
                <a:ext cx="10515600" cy="3586163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71327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140</Words>
  <Application>Microsoft Office PowerPoint</Application>
  <PresentationFormat>Widescreen</PresentationFormat>
  <Paragraphs>42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Cambria Math</vt:lpstr>
      <vt:lpstr>Office Theme</vt:lpstr>
      <vt:lpstr>Solve</vt:lpstr>
      <vt:lpstr>Solve</vt:lpstr>
      <vt:lpstr>Solve using the quadratic formula</vt:lpstr>
      <vt:lpstr>Factor</vt:lpstr>
      <vt:lpstr>Solve using the quadratic formula</vt:lpstr>
      <vt:lpstr>Factor</vt:lpstr>
      <vt:lpstr>Solve using the quadratic formula</vt:lpstr>
      <vt:lpstr>Solve</vt:lpstr>
      <vt:lpstr>Solve </vt:lpstr>
      <vt:lpstr>Solve</vt:lpstr>
      <vt:lpstr>Solve </vt:lpstr>
      <vt:lpstr>Factor</vt:lpstr>
      <vt:lpstr>Solve</vt:lpstr>
      <vt:lpstr>Factor</vt:lpstr>
      <vt:lpstr>Factor </vt:lpstr>
      <vt:lpstr>Factor </vt:lpstr>
      <vt:lpstr>Factor </vt:lpstr>
      <vt:lpstr>Factor</vt:lpstr>
      <vt:lpstr>Factor</vt:lpstr>
      <vt:lpstr>Solve</vt:lpstr>
      <vt:lpstr>Solve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Solve</dc:title>
  <dc:creator>Samantha Blue</dc:creator>
  <cp:lastModifiedBy>Samantha Blue</cp:lastModifiedBy>
  <cp:revision>3</cp:revision>
  <dcterms:created xsi:type="dcterms:W3CDTF">2019-09-25T13:26:05Z</dcterms:created>
  <dcterms:modified xsi:type="dcterms:W3CDTF">2019-09-25T18:08:54Z</dcterms:modified>
</cp:coreProperties>
</file>