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51" y="69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F3B44-27FA-40FF-AB97-2F9E759F0B77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9F129-5964-4EA0-A10C-8B3701096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5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59F129-5964-4EA0-A10C-8B37010963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53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59F129-5964-4EA0-A10C-8B37010963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71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3429-44AE-F64A-840F-F2FA0264F1E2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C10F-2BA0-664F-8ACF-F6BD02C16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5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3429-44AE-F64A-840F-F2FA0264F1E2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C10F-2BA0-664F-8ACF-F6BD02C16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57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3429-44AE-F64A-840F-F2FA0264F1E2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C10F-2BA0-664F-8ACF-F6BD02C16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99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3429-44AE-F64A-840F-F2FA0264F1E2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C10F-2BA0-664F-8ACF-F6BD02C16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3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3429-44AE-F64A-840F-F2FA0264F1E2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C10F-2BA0-664F-8ACF-F6BD02C16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0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3429-44AE-F64A-840F-F2FA0264F1E2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C10F-2BA0-664F-8ACF-F6BD02C16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1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3429-44AE-F64A-840F-F2FA0264F1E2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C10F-2BA0-664F-8ACF-F6BD02C16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8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3429-44AE-F64A-840F-F2FA0264F1E2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C10F-2BA0-664F-8ACF-F6BD02C16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89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3429-44AE-F64A-840F-F2FA0264F1E2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C10F-2BA0-664F-8ACF-F6BD02C16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7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3429-44AE-F64A-840F-F2FA0264F1E2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C10F-2BA0-664F-8ACF-F6BD02C16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5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3429-44AE-F64A-840F-F2FA0264F1E2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C10F-2BA0-664F-8ACF-F6BD02C16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53429-44AE-F64A-840F-F2FA0264F1E2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FC10F-2BA0-664F-8ACF-F6BD02C16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13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469" y="1110183"/>
            <a:ext cx="8591362" cy="2210867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772079"/>
              </p:ext>
            </p:extLst>
          </p:nvPr>
        </p:nvGraphicFramePr>
        <p:xfrm>
          <a:off x="4502150" y="3321050"/>
          <a:ext cx="139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Equation" r:id="rId3" imgW="139700" imgH="215900" progId="Equation.3">
                  <p:embed/>
                </p:oleObj>
              </mc:Choice>
              <mc:Fallback>
                <p:oleObj name="Equation" r:id="rId3" imgW="1397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02150" y="3321050"/>
                        <a:ext cx="1397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300445"/>
              </p:ext>
            </p:extLst>
          </p:nvPr>
        </p:nvGraphicFramePr>
        <p:xfrm>
          <a:off x="4502150" y="3321050"/>
          <a:ext cx="139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" name="Equation" r:id="rId5" imgW="139700" imgH="215900" progId="Equation.3">
                  <p:embed/>
                </p:oleObj>
              </mc:Choice>
              <mc:Fallback>
                <p:oleObj name="Equation" r:id="rId5" imgW="1397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2150" y="3321050"/>
                        <a:ext cx="1397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85869" y="391998"/>
            <a:ext cx="8311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Watermelon"/>
                <a:cs typeface="Watermelon"/>
              </a:rPr>
              <a:t>Find the inverse of the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04002" y="3679388"/>
                <a:ext cx="7976821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dirty="0" smtClean="0">
                        <a:latin typeface="Cambria Math" panose="02040503050406030204" pitchFamily="18" charset="0"/>
                        <a:cs typeface="Watermelon"/>
                      </a:rPr>
                      <m:t>x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func>
                      <m:func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  <a:cs typeface="Watermelo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dirty="0" smtClean="0">
                                <a:latin typeface="Cambria Math" panose="02040503050406030204" pitchFamily="18" charset="0"/>
                                <a:cs typeface="Watermelon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  <a:cs typeface="Watermelon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  <m:t>𝑦</m:t>
                        </m:r>
                      </m:e>
                    </m:func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         				Tuesday	</a:t>
                </a:r>
              </a:p>
              <a:p>
                <a:pPr marL="342900" indent="-342900"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𝑦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sSup>
                      <m:sSup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−7</m:t>
                        </m:r>
                      </m:sup>
                    </m:sSup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          					Wednesday</a:t>
                </a:r>
              </a:p>
              <a:p>
                <a:pPr marL="342900" indent="-342900">
                  <a:buFontTx/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𝑦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sSup>
                      <m:sSup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+7</m:t>
                        </m:r>
                      </m:sup>
                    </m:sSup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           				Friday</a:t>
                </a:r>
              </a:p>
              <a:p>
                <a:pPr marL="342900" indent="-342900"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dirty="0" smtClean="0">
                        <a:latin typeface="Cambria Math" panose="02040503050406030204" pitchFamily="18" charset="0"/>
                        <a:cs typeface="Watermelon"/>
                      </a:rPr>
                      <m:t>x</m:t>
                    </m:r>
                    <m:r>
                      <a:rPr lang="en-US" sz="2800" b="0" i="0" dirty="0" smtClean="0">
                        <a:latin typeface="Cambria Math" panose="02040503050406030204" pitchFamily="18" charset="0"/>
                        <a:cs typeface="Watermelon"/>
                      </a:rPr>
                      <m:t>+7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sSup>
                      <m:sSup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					      Monday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002" y="3679388"/>
                <a:ext cx="7976821" cy="1815882"/>
              </a:xfrm>
              <a:prstGeom prst="rect">
                <a:avLst/>
              </a:prstGeom>
              <a:blipFill>
                <a:blip r:embed="rId7"/>
                <a:stretch>
                  <a:fillRect l="-1604" t="-3704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275340" y="5207773"/>
            <a:ext cx="77538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21165" y="1407661"/>
                <a:ext cx="8041369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9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9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9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96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9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US" sz="9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96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e>
                      </m:func>
                    </m:oMath>
                  </m:oMathPara>
                </a14:m>
                <a:endParaRPr lang="en-US" sz="9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165" y="1407661"/>
                <a:ext cx="8041369" cy="156966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4583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469" y="1110183"/>
            <a:ext cx="8591362" cy="2210867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02150" y="3321050"/>
          <a:ext cx="139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Equation" r:id="rId3" imgW="139700" imgH="215900" progId="Equation.3">
                  <p:embed/>
                </p:oleObj>
              </mc:Choice>
              <mc:Fallback>
                <p:oleObj name="Equation" r:id="rId3" imgW="139700" imgH="21590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02150" y="3321050"/>
                        <a:ext cx="1397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02150" y="3321050"/>
          <a:ext cx="139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" name="Equation" r:id="rId5" imgW="139700" imgH="215900" progId="Equation.3">
                  <p:embed/>
                </p:oleObj>
              </mc:Choice>
              <mc:Fallback>
                <p:oleObj name="Equation" r:id="rId5" imgW="139700" imgH="21590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2150" y="3321050"/>
                        <a:ext cx="1397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85869" y="391998"/>
            <a:ext cx="8311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Watermelon"/>
                <a:cs typeface="Watermelon"/>
              </a:rPr>
              <a:t>Find the inverse of the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04002" y="3679388"/>
                <a:ext cx="7976821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cs typeface="Watermelon"/>
                      </a:rPr>
                      <m:t>𝑦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func>
                      <m:funcPr>
                        <m:ctrlPr>
                          <a:rPr lang="en-US" sz="2800" i="1" dirty="0">
                            <a:latin typeface="Cambria Math" panose="02040503050406030204" pitchFamily="18" charset="0"/>
                            <a:cs typeface="Watermelon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 dirty="0">
                                <a:latin typeface="Cambria Math" panose="02040503050406030204" pitchFamily="18" charset="0"/>
                                <a:cs typeface="Watermelo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dirty="0">
                                <a:latin typeface="Cambria Math" panose="02040503050406030204" pitchFamily="18" charset="0"/>
                                <a:cs typeface="Watermelon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  <a:cs typeface="Watermelon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  <a:cs typeface="Watermelon"/>
                          </a:rPr>
                          <m:t>(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  <m:t>−4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cs typeface="Watermelon"/>
                          </a:rPr>
                          <m:t>𝑥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  <m:t>−9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cs typeface="Watermelon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 				left their shoe	</a:t>
                </a:r>
              </a:p>
              <a:p>
                <a:pPr marL="342900" indent="-342900"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cs typeface="Watermelon"/>
                      </a:rPr>
                      <m:t>𝑦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func>
                      <m:funcPr>
                        <m:ctrlPr>
                          <a:rPr lang="en-US" sz="2800" i="1" dirty="0">
                            <a:latin typeface="Cambria Math" panose="02040503050406030204" pitchFamily="18" charset="0"/>
                            <a:cs typeface="Watermelon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 dirty="0">
                                <a:latin typeface="Cambria Math" panose="02040503050406030204" pitchFamily="18" charset="0"/>
                                <a:cs typeface="Watermelo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dirty="0">
                                <a:latin typeface="Cambria Math" panose="02040503050406030204" pitchFamily="18" charset="0"/>
                                <a:cs typeface="Watermelon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i="1" dirty="0">
                                <a:latin typeface="Cambria Math" panose="02040503050406030204" pitchFamily="18" charset="0"/>
                                <a:cs typeface="Watermelon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  <a:cs typeface="Watermelon"/>
                          </a:rPr>
                          <m:t>(4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cs typeface="Watermelon"/>
                          </a:rPr>
                          <m:t>𝑥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  <m:t>+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cs typeface="Watermelon"/>
                          </a:rPr>
                          <m:t>9)</m:t>
                        </m:r>
                      </m:e>
                    </m:func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 	             		left their keys</a:t>
                </a:r>
              </a:p>
              <a:p>
                <a:pPr marL="342900" indent="-342900">
                  <a:buFontTx/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cs typeface="Watermelon"/>
                      </a:rPr>
                      <m:t>𝑦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func>
                      <m:funcPr>
                        <m:ctrlPr>
                          <a:rPr lang="en-US" sz="2800" i="1" dirty="0">
                            <a:latin typeface="Cambria Math" panose="02040503050406030204" pitchFamily="18" charset="0"/>
                            <a:cs typeface="Watermelon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 dirty="0">
                                <a:latin typeface="Cambria Math" panose="02040503050406030204" pitchFamily="18" charset="0"/>
                                <a:cs typeface="Watermelo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dirty="0">
                                <a:latin typeface="Cambria Math" panose="02040503050406030204" pitchFamily="18" charset="0"/>
                                <a:cs typeface="Watermelon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i="1" dirty="0">
                                <a:latin typeface="Cambria Math" panose="02040503050406030204" pitchFamily="18" charset="0"/>
                                <a:cs typeface="Watermelon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  <a:cs typeface="Watermelon"/>
                          </a:rPr>
                          <m:t>(−4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cs typeface="Watermelon"/>
                          </a:rPr>
                          <m:t>𝑥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  <m:t>)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cs typeface="Watermelon"/>
                          </a:rPr>
                          <m:t>−9</m:t>
                        </m:r>
                      </m:e>
                    </m:func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 			left their student ID</a:t>
                </a:r>
              </a:p>
              <a:p>
                <a:pPr marL="342900" indent="-342900"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cs typeface="Watermelon"/>
                      </a:rPr>
                      <m:t>𝑦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func>
                      <m:funcPr>
                        <m:ctrlPr>
                          <a:rPr lang="en-US" sz="2800" i="1" dirty="0">
                            <a:latin typeface="Cambria Math" panose="02040503050406030204" pitchFamily="18" charset="0"/>
                            <a:cs typeface="Watermelon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 dirty="0">
                                <a:latin typeface="Cambria Math" panose="02040503050406030204" pitchFamily="18" charset="0"/>
                                <a:cs typeface="Watermelo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dirty="0">
                                <a:latin typeface="Cambria Math" panose="02040503050406030204" pitchFamily="18" charset="0"/>
                                <a:cs typeface="Watermelon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i="1" dirty="0">
                                <a:latin typeface="Cambria Math" panose="02040503050406030204" pitchFamily="18" charset="0"/>
                                <a:cs typeface="Watermelon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  <a:cs typeface="Watermelon"/>
                          </a:rPr>
                          <m:t>(−4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cs typeface="Watermelon"/>
                          </a:rPr>
                          <m:t>𝑥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  <m:t>+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cs typeface="Watermelon"/>
                          </a:rPr>
                          <m:t>9)</m:t>
                        </m:r>
                      </m:e>
                    </m:func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 	     		   left their hydro flask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002" y="3679388"/>
                <a:ext cx="7976821" cy="1815882"/>
              </a:xfrm>
              <a:prstGeom prst="rect">
                <a:avLst/>
              </a:prstGeom>
              <a:blipFill>
                <a:blip r:embed="rId7"/>
                <a:stretch>
                  <a:fillRect l="-1604" t="-3704" r="-535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655058" y="1407661"/>
                <a:ext cx="3973588" cy="18639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</m:num>
                        <m:den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058" y="1407661"/>
                <a:ext cx="3973588" cy="18639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A6B70A79-FE4D-4D88-8AE6-7791225567EA}"/>
              </a:ext>
            </a:extLst>
          </p:cNvPr>
          <p:cNvSpPr/>
          <p:nvPr/>
        </p:nvSpPr>
        <p:spPr>
          <a:xfrm>
            <a:off x="3893791" y="5201254"/>
            <a:ext cx="149611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072038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8758" y="441029"/>
            <a:ext cx="88375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Watermelon"/>
                <a:cs typeface="Watermelon"/>
              </a:rPr>
              <a:t>Math Libs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9704" y="1453438"/>
            <a:ext cx="8052350" cy="42031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800" dirty="0"/>
              <a:t>On 1.</a:t>
            </a:r>
            <a:r>
              <a:rPr lang="en-US" sz="2800" u="sng" dirty="0"/>
              <a:t>__________</a:t>
            </a:r>
            <a:r>
              <a:rPr lang="en-US" sz="2800" dirty="0"/>
              <a:t>, 2.</a:t>
            </a:r>
            <a:r>
              <a:rPr lang="en-US" sz="2800" u="sng" dirty="0"/>
              <a:t>_________</a:t>
            </a:r>
            <a:r>
              <a:rPr lang="en-US" sz="2800" dirty="0"/>
              <a:t>discovered that he/she’s 3.</a:t>
            </a:r>
            <a:r>
              <a:rPr lang="en-US" sz="2800" u="sng" dirty="0"/>
              <a:t>________</a:t>
            </a:r>
            <a:r>
              <a:rPr lang="en-US" sz="2800" dirty="0"/>
              <a:t> was missing. </a:t>
            </a:r>
            <a:r>
              <a:rPr lang="en-US" sz="2800" dirty="0" err="1"/>
              <a:t>He/She</a:t>
            </a:r>
            <a:r>
              <a:rPr lang="en-US" sz="2800" dirty="0"/>
              <a:t> thought it was 4.</a:t>
            </a:r>
            <a:r>
              <a:rPr lang="en-US" sz="2800" u="sng" dirty="0"/>
              <a:t>________ </a:t>
            </a:r>
            <a:r>
              <a:rPr lang="en-US" sz="2800" dirty="0"/>
              <a:t>so he/she asked 5.</a:t>
            </a:r>
            <a:r>
              <a:rPr lang="en-US" sz="2800" u="sng" dirty="0"/>
              <a:t> ________</a:t>
            </a:r>
            <a:r>
              <a:rPr lang="en-US" sz="2800" dirty="0"/>
              <a:t>to investigate.  Turns out, it couldn’t have been him/her, because he/she was at 6.</a:t>
            </a:r>
            <a:r>
              <a:rPr lang="en-US" sz="2800" u="sng" dirty="0"/>
              <a:t>__________</a:t>
            </a:r>
            <a:r>
              <a:rPr lang="en-US" sz="2800" dirty="0"/>
              <a:t>during that time.  “Then it must have been 7.___________because there was a 8.__________hair found at the scene.”  This time, he/she asked 9.</a:t>
            </a:r>
            <a:r>
              <a:rPr lang="en-US" sz="2800" u="sng" dirty="0"/>
              <a:t>__________</a:t>
            </a:r>
            <a:r>
              <a:rPr lang="en-US" sz="2800" dirty="0"/>
              <a:t>to investigate.  The culprit was found because they had 10._______________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593327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469" y="1110183"/>
            <a:ext cx="8591362" cy="2210867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02150" y="3321050"/>
          <a:ext cx="139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3" imgW="139700" imgH="215900" progId="Equation.3">
                  <p:embed/>
                </p:oleObj>
              </mc:Choice>
              <mc:Fallback>
                <p:oleObj name="Equation" r:id="rId3" imgW="139700" imgH="21590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02150" y="3321050"/>
                        <a:ext cx="1397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02150" y="3321050"/>
          <a:ext cx="139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tion" r:id="rId5" imgW="139700" imgH="215900" progId="Equation.3">
                  <p:embed/>
                </p:oleObj>
              </mc:Choice>
              <mc:Fallback>
                <p:oleObj name="Equation" r:id="rId5" imgW="139700" imgH="21590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2150" y="3321050"/>
                        <a:ext cx="1397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85869" y="391998"/>
            <a:ext cx="8311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Watermelon"/>
                <a:cs typeface="Watermelon"/>
              </a:rPr>
              <a:t>Find the inverse of the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04002" y="3679388"/>
                <a:ext cx="7976821" cy="2294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dirty="0">
                        <a:latin typeface="Cambria Math" panose="02040503050406030204" pitchFamily="18" charset="0"/>
                        <a:cs typeface="Watermelon"/>
                      </a:rPr>
                      <m:t>y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f>
                      <m:f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+4</m:t>
                            </m:r>
                          </m:sup>
                        </m:sSup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              				Norris	</a:t>
                </a:r>
              </a:p>
              <a:p>
                <a:pPr marL="342900" indent="-342900"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𝑦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=3</m:t>
                    </m:r>
                    <m:sSup>
                      <m:sSup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(10)</m:t>
                        </m:r>
                      </m:e>
                      <m:sup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+4</m:t>
                        </m:r>
                      </m:sup>
                    </m:sSup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          			Malinda</a:t>
                </a:r>
              </a:p>
              <a:p>
                <a:pPr marL="342900" indent="-342900">
                  <a:buFontTx/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dirty="0">
                        <a:latin typeface="Cambria Math" panose="02040503050406030204" pitchFamily="18" charset="0"/>
                        <a:cs typeface="Watermelon"/>
                      </a:rPr>
                      <m:t>y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 						Hayes</a:t>
                </a:r>
              </a:p>
              <a:p>
                <a:pPr marL="342900" indent="-342900"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𝑦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=3</m:t>
                    </m:r>
                    <m:sSup>
                      <m:sSup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(10)</m:t>
                        </m:r>
                      </m:e>
                      <m:sup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				      </a:t>
                </a:r>
                <a:r>
                  <a:rPr lang="en-US" sz="2800" dirty="0" err="1">
                    <a:latin typeface="Watermelon"/>
                    <a:cs typeface="Watermelon"/>
                  </a:rPr>
                  <a:t>Dilday</a:t>
                </a:r>
                <a:endParaRPr lang="en-US" sz="2800" dirty="0">
                  <a:latin typeface="Watermelon"/>
                  <a:cs typeface="Watermelon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002" y="3679388"/>
                <a:ext cx="7976821" cy="2294218"/>
              </a:xfrm>
              <a:prstGeom prst="rect">
                <a:avLst/>
              </a:prstGeom>
              <a:blipFill>
                <a:blip r:embed="rId7"/>
                <a:stretch>
                  <a:fillRect l="-1604" b="-69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81431" y="1407661"/>
                <a:ext cx="8920840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9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9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96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9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9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9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96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func>
                    </m:oMath>
                  </m:oMathPara>
                </a14:m>
                <a:endParaRPr lang="en-US" sz="9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431" y="1407661"/>
                <a:ext cx="8920840" cy="156966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B5468199-ADB4-4D08-A23D-34E1D2485464}"/>
              </a:ext>
            </a:extLst>
          </p:cNvPr>
          <p:cNvSpPr/>
          <p:nvPr/>
        </p:nvSpPr>
        <p:spPr>
          <a:xfrm>
            <a:off x="4304717" y="5362468"/>
            <a:ext cx="77538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82135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469" y="1110183"/>
            <a:ext cx="8591362" cy="2210867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02150" y="3321050"/>
          <a:ext cx="139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Equation" r:id="rId4" imgW="139700" imgH="215900" progId="Equation.3">
                  <p:embed/>
                </p:oleObj>
              </mc:Choice>
              <mc:Fallback>
                <p:oleObj name="Equation" r:id="rId4" imgW="139700" imgH="21590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02150" y="3321050"/>
                        <a:ext cx="1397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02150" y="3321050"/>
          <a:ext cx="139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name="Equation" r:id="rId6" imgW="139700" imgH="215900" progId="Equation.3">
                  <p:embed/>
                </p:oleObj>
              </mc:Choice>
              <mc:Fallback>
                <p:oleObj name="Equation" r:id="rId6" imgW="139700" imgH="21590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2150" y="3321050"/>
                        <a:ext cx="1397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85869" y="391998"/>
            <a:ext cx="8311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Watermelon"/>
                <a:cs typeface="Watermelon"/>
              </a:rPr>
              <a:t>Find the inverse of the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04002" y="3679388"/>
                <a:ext cx="7976821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dirty="0">
                        <a:latin typeface="Cambria Math" panose="02040503050406030204" pitchFamily="18" charset="0"/>
                        <a:cs typeface="Watermelon"/>
                      </a:rPr>
                      <m:t>y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sSup>
                      <m:sSup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+6</m:t>
                        </m:r>
                      </m:sup>
                    </m:sSup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−10</m:t>
                    </m:r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              		Gum	</a:t>
                </a:r>
              </a:p>
              <a:p>
                <a:pPr marL="342900" indent="-342900">
                  <a:buAutoNum type="alphaUcPeriod"/>
                </a:pPr>
                <a14:m>
                  <m:oMath xmlns:m="http://schemas.openxmlformats.org/officeDocument/2006/math">
                    <m:r>
                      <a:rPr lang="en-US" sz="2800" b="0" i="0" dirty="0" smtClean="0">
                        <a:latin typeface="Cambria Math" panose="02040503050406030204" pitchFamily="18" charset="0"/>
                        <a:cs typeface="Watermelon"/>
                      </a:rPr>
                      <m:t>  </m:t>
                    </m:r>
                    <m:r>
                      <m:rPr>
                        <m:sty m:val="p"/>
                      </m:rPr>
                      <a:rPr lang="en-US" sz="2800" dirty="0">
                        <a:latin typeface="Cambria Math" panose="02040503050406030204" pitchFamily="18" charset="0"/>
                        <a:cs typeface="Watermelon"/>
                      </a:rPr>
                      <m:t>y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sSup>
                      <m:sSup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          			Rice Krispy Treat</a:t>
                </a:r>
              </a:p>
              <a:p>
                <a:pPr marL="342900" indent="-342900">
                  <a:buFontTx/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dirty="0">
                        <a:latin typeface="Cambria Math" panose="02040503050406030204" pitchFamily="18" charset="0"/>
                        <a:cs typeface="Watermelon"/>
                      </a:rPr>
                      <m:t>y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sSup>
                      <m:sSup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2800" i="1" dirty="0">
                        <a:latin typeface="Cambria Math" panose="02040503050406030204" pitchFamily="18" charset="0"/>
                      </a:rPr>
                      <m:t>−10</m:t>
                    </m:r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 				Dr. Pepper</a:t>
                </a:r>
              </a:p>
              <a:p>
                <a:pPr marL="342900" indent="-342900">
                  <a:buAutoNum type="alphaUcPeriod"/>
                </a:pPr>
                <a:r>
                  <a:rPr lang="en-US" sz="2800" dirty="0">
                    <a:cs typeface="Watermelon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dirty="0">
                        <a:latin typeface="Cambria Math" panose="02040503050406030204" pitchFamily="18" charset="0"/>
                        <a:cs typeface="Watermelon"/>
                      </a:rPr>
                      <m:t>y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sSup>
                      <m:sSup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+6</m:t>
                        </m:r>
                      </m:sup>
                    </m:sSup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				      </a:t>
                </a:r>
                <a:r>
                  <a:rPr lang="en-US" sz="2800" dirty="0" err="1">
                    <a:latin typeface="Watermelon"/>
                    <a:cs typeface="Watermelon"/>
                  </a:rPr>
                  <a:t>Reeses</a:t>
                </a:r>
                <a:endParaRPr lang="en-US" sz="2800" dirty="0">
                  <a:latin typeface="Watermelon"/>
                  <a:cs typeface="Watermelon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002" y="3679388"/>
                <a:ext cx="7976821" cy="1815882"/>
              </a:xfrm>
              <a:prstGeom prst="rect">
                <a:avLst/>
              </a:prstGeom>
              <a:blipFill>
                <a:blip r:embed="rId8"/>
                <a:stretch>
                  <a:fillRect l="-1604" t="-3704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37536" y="1407661"/>
                <a:ext cx="8808630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72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7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7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72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7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7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7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7200" b="0" i="1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</m:d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e>
                      </m:func>
                    </m:oMath>
                  </m:oMathPara>
                </a14:m>
                <a:endParaRPr lang="en-US" sz="7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36" y="1407661"/>
                <a:ext cx="8808630" cy="120032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404A1D8B-CD8F-40DA-9EF6-E9C626DCE0D8}"/>
              </a:ext>
            </a:extLst>
          </p:cNvPr>
          <p:cNvSpPr/>
          <p:nvPr/>
        </p:nvSpPr>
        <p:spPr>
          <a:xfrm>
            <a:off x="4063270" y="5331214"/>
            <a:ext cx="115716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84658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469" y="1110183"/>
            <a:ext cx="8591362" cy="2210867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02150" y="3321050"/>
          <a:ext cx="139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quation" r:id="rId4" imgW="139700" imgH="215900" progId="Equation.3">
                  <p:embed/>
                </p:oleObj>
              </mc:Choice>
              <mc:Fallback>
                <p:oleObj name="Equation" r:id="rId4" imgW="139700" imgH="21590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02150" y="3321050"/>
                        <a:ext cx="1397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02150" y="3321050"/>
          <a:ext cx="139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quation" r:id="rId6" imgW="139700" imgH="215900" progId="Equation.3">
                  <p:embed/>
                </p:oleObj>
              </mc:Choice>
              <mc:Fallback>
                <p:oleObj name="Equation" r:id="rId6" imgW="139700" imgH="21590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2150" y="3321050"/>
                        <a:ext cx="1397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85869" y="391998"/>
            <a:ext cx="8311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Watermelon"/>
                <a:cs typeface="Watermelon"/>
              </a:rPr>
              <a:t>Find the inverse of the function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704002" y="3679388"/>
                <a:ext cx="7976821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dirty="0">
                        <a:latin typeface="Cambria Math" panose="02040503050406030204" pitchFamily="18" charset="0"/>
                        <a:cs typeface="Watermelon"/>
                      </a:rPr>
                      <m:t>y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sSup>
                      <m:sSup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      	        			Laura	</a:t>
                </a:r>
              </a:p>
              <a:p>
                <a:pPr marL="342900" indent="-342900">
                  <a:buAutoNum type="alphaUcPeriod"/>
                </a:pPr>
                <a14:m>
                  <m:oMath xmlns:m="http://schemas.openxmlformats.org/officeDocument/2006/math">
                    <m:r>
                      <a:rPr lang="en-US" sz="2800" b="0" i="0" dirty="0" smtClean="0">
                        <a:latin typeface="Cambria Math" panose="02040503050406030204" pitchFamily="18" charset="0"/>
                        <a:cs typeface="Watermelon"/>
                      </a:rPr>
                      <m:t>  </m:t>
                    </m:r>
                    <m:r>
                      <m:rPr>
                        <m:sty m:val="p"/>
                      </m:rPr>
                      <a:rPr lang="en-US" sz="2800" dirty="0">
                        <a:latin typeface="Cambria Math" panose="02040503050406030204" pitchFamily="18" charset="0"/>
                        <a:cs typeface="Watermelon"/>
                      </a:rPr>
                      <m:t>y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sSup>
                      <m:sSup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+3</m:t>
                        </m:r>
                      </m:sup>
                    </m:sSup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          					Hazel</a:t>
                </a:r>
              </a:p>
              <a:p>
                <a:pPr marL="342900" indent="-342900">
                  <a:buFontTx/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dirty="0">
                        <a:latin typeface="Cambria Math" panose="02040503050406030204" pitchFamily="18" charset="0"/>
                        <a:cs typeface="Watermelon"/>
                      </a:rPr>
                      <m:t>y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sSup>
                      <m:sSup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  <m:t>10</m:t>
                        </m:r>
                      </m:e>
                      <m:sup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  <m:t>𝑥</m:t>
                        </m:r>
                      </m:sup>
                    </m:sSup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−3</m:t>
                    </m:r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 						Ben</a:t>
                </a:r>
              </a:p>
              <a:p>
                <a:pPr marL="342900" indent="-342900">
                  <a:buAutoNum type="alphaUcPeriod"/>
                </a:pPr>
                <a:r>
                  <a:rPr lang="en-US" sz="2800" dirty="0">
                    <a:cs typeface="Watermelon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dirty="0">
                        <a:latin typeface="Cambria Math" panose="02040503050406030204" pitchFamily="18" charset="0"/>
                        <a:cs typeface="Watermelon"/>
                      </a:rPr>
                      <m:t>y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sSup>
                      <m:sSup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  <m:t>10</m:t>
                        </m:r>
                      </m:e>
                      <m:sup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  <m:t>𝑥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			  		      	Jacob</a:t>
                </a: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002" y="3679388"/>
                <a:ext cx="7976821" cy="1815882"/>
              </a:xfrm>
              <a:prstGeom prst="rect">
                <a:avLst/>
              </a:prstGeom>
              <a:blipFill>
                <a:blip r:embed="rId8"/>
                <a:stretch>
                  <a:fillRect l="-1604" t="-3704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530839" y="1407661"/>
                <a:ext cx="622202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72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7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72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+3)</m:t>
                          </m:r>
                        </m:e>
                      </m:func>
                    </m:oMath>
                  </m:oMathPara>
                </a14:m>
                <a:endParaRPr lang="en-US" sz="72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0839" y="1407661"/>
                <a:ext cx="6222024" cy="120032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7A488293-EDE4-49DA-B8A4-4352B4C210EB}"/>
              </a:ext>
            </a:extLst>
          </p:cNvPr>
          <p:cNvSpPr/>
          <p:nvPr/>
        </p:nvSpPr>
        <p:spPr>
          <a:xfrm>
            <a:off x="4042594" y="5310687"/>
            <a:ext cx="115716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24627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469" y="1110183"/>
            <a:ext cx="8591362" cy="2210867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02150" y="3321050"/>
          <a:ext cx="139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quation" r:id="rId3" imgW="139700" imgH="215900" progId="Equation.3">
                  <p:embed/>
                </p:oleObj>
              </mc:Choice>
              <mc:Fallback>
                <p:oleObj name="Equation" r:id="rId3" imgW="139700" imgH="21590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02150" y="3321050"/>
                        <a:ext cx="1397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02150" y="3321050"/>
          <a:ext cx="139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5" imgW="139700" imgH="215900" progId="Equation.3">
                  <p:embed/>
                </p:oleObj>
              </mc:Choice>
              <mc:Fallback>
                <p:oleObj name="Equation" r:id="rId5" imgW="139700" imgH="21590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2150" y="3321050"/>
                        <a:ext cx="1397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85869" y="391998"/>
            <a:ext cx="8311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Watermelon"/>
                <a:cs typeface="Watermelon"/>
              </a:rPr>
              <a:t>Find the inverse of the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04002" y="3679388"/>
                <a:ext cx="7976821" cy="18792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dirty="0" smtClean="0">
                        <a:latin typeface="Cambria Math" panose="02040503050406030204" pitchFamily="18" charset="0"/>
                        <a:cs typeface="Watermelon"/>
                      </a:rPr>
                      <m:t>x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func>
                      <m:func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  <a:cs typeface="Watermelo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dirty="0" smtClean="0">
                                <a:latin typeface="Cambria Math" panose="02040503050406030204" pitchFamily="18" charset="0"/>
                                <a:cs typeface="Watermelon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  <a:cs typeface="Watermelon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  <m:t>𝑦</m:t>
                        </m:r>
                      </m:e>
                    </m:func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         					Molly	</a:t>
                </a:r>
              </a:p>
              <a:p>
                <a:pPr marL="342900" indent="-342900"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𝑦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sSup>
                      <m:sSup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+10</m:t>
                        </m:r>
                      </m:sup>
                    </m:sSup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          					Tristian</a:t>
                </a:r>
              </a:p>
              <a:p>
                <a:pPr marL="342900" indent="-342900">
                  <a:buFontTx/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𝑦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sSup>
                      <m:sSup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−10</m:t>
                        </m:r>
                      </m:sup>
                    </m:sSup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           					Hailey</a:t>
                </a:r>
              </a:p>
              <a:p>
                <a:pPr marL="342900" indent="-342900"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dirty="0" smtClean="0">
                        <a:latin typeface="Cambria Math" panose="02040503050406030204" pitchFamily="18" charset="0"/>
                        <a:cs typeface="Watermelon"/>
                      </a:rPr>
                      <m:t>x</m:t>
                    </m:r>
                    <m:r>
                      <a:rPr lang="en-US" sz="2800" b="0" i="0" dirty="0" smtClean="0">
                        <a:latin typeface="Cambria Math" panose="02040503050406030204" pitchFamily="18" charset="0"/>
                        <a:cs typeface="Watermelon"/>
                      </a:rPr>
                      <m:t>+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10=</m:t>
                    </m:r>
                    <m:sSup>
                      <m:sSup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					</a:t>
                </a:r>
                <a:r>
                  <a:rPr lang="en-US" sz="2800">
                    <a:latin typeface="Watermelon"/>
                    <a:cs typeface="Watermelon"/>
                  </a:rPr>
                  <a:t>      Blank 1 Option</a:t>
                </a:r>
                <a:endParaRPr lang="en-US" sz="2800" dirty="0">
                  <a:latin typeface="Watermelon"/>
                  <a:cs typeface="Watermelon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002" y="3679388"/>
                <a:ext cx="7976821" cy="1879297"/>
              </a:xfrm>
              <a:prstGeom prst="rect">
                <a:avLst/>
              </a:prstGeom>
              <a:blipFill>
                <a:blip r:embed="rId7"/>
                <a:stretch>
                  <a:fillRect l="-1604" t="-3571" b="-5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0528" y="1407661"/>
                <a:ext cx="8722644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9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9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9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96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9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en-US" sz="9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9600" b="0" i="1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e>
                      </m:func>
                    </m:oMath>
                  </m:oMathPara>
                </a14:m>
                <a:endParaRPr lang="en-US" sz="9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528" y="1407661"/>
                <a:ext cx="8722644" cy="156966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1BC5A436-D909-46D2-932F-2AC31BCCEE27}"/>
              </a:ext>
            </a:extLst>
          </p:cNvPr>
          <p:cNvSpPr/>
          <p:nvPr/>
        </p:nvSpPr>
        <p:spPr>
          <a:xfrm>
            <a:off x="4016408" y="5319396"/>
            <a:ext cx="115716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75340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469" y="1110183"/>
            <a:ext cx="8591362" cy="2210867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02150" y="3321050"/>
          <a:ext cx="139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Equation" r:id="rId3" imgW="139700" imgH="215900" progId="Equation.3">
                  <p:embed/>
                </p:oleObj>
              </mc:Choice>
              <mc:Fallback>
                <p:oleObj name="Equation" r:id="rId3" imgW="139700" imgH="21590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02150" y="3321050"/>
                        <a:ext cx="1397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02150" y="3321050"/>
          <a:ext cx="139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Equation" r:id="rId5" imgW="139700" imgH="215900" progId="Equation.3">
                  <p:embed/>
                </p:oleObj>
              </mc:Choice>
              <mc:Fallback>
                <p:oleObj name="Equation" r:id="rId5" imgW="139700" imgH="21590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2150" y="3321050"/>
                        <a:ext cx="1397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85869" y="391998"/>
            <a:ext cx="8311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Watermelon"/>
                <a:cs typeface="Watermelon"/>
              </a:rPr>
              <a:t>Find the inverse of the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04002" y="3679388"/>
                <a:ext cx="7976821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dirty="0" smtClean="0">
                        <a:latin typeface="Cambria Math" panose="02040503050406030204" pitchFamily="18" charset="0"/>
                        <a:cs typeface="Watermelon"/>
                      </a:rPr>
                      <m:t>x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func>
                      <m:func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  <a:cs typeface="Watermelon"/>
                              </a:rPr>
                            </m:ctrlPr>
                          </m:sSubPr>
                          <m:e>
                            <m:r>
                              <a:rPr lang="en-US" sz="2800" b="0" i="0" dirty="0" smtClean="0">
                                <a:latin typeface="Cambria Math" panose="02040503050406030204" pitchFamily="18" charset="0"/>
                                <a:cs typeface="Watermelon"/>
                              </a:rPr>
                              <m:t>2 </m:t>
                            </m:r>
                            <m:r>
                              <m:rPr>
                                <m:sty m:val="p"/>
                              </m:rPr>
                              <a:rPr lang="en-US" sz="2800" b="0" i="0" dirty="0" smtClean="0">
                                <a:latin typeface="Cambria Math" panose="02040503050406030204" pitchFamily="18" charset="0"/>
                                <a:cs typeface="Watermelon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  <a:cs typeface="Watermelon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  <m:t>𝑦</m:t>
                        </m:r>
                      </m:e>
                    </m:func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         					Court Yard	</a:t>
                </a:r>
              </a:p>
              <a:p>
                <a:pPr marL="342900" indent="-342900"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𝑦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func>
                      <m:func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  <a:cs typeface="Watermelo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dirty="0" smtClean="0">
                                <a:latin typeface="Cambria Math" panose="02040503050406030204" pitchFamily="18" charset="0"/>
                                <a:cs typeface="Watermelon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  <a:cs typeface="Watermelon"/>
                              </a:rPr>
                              <m:t>2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          					Gym</a:t>
                </a:r>
              </a:p>
              <a:p>
                <a:pPr marL="342900" indent="-342900">
                  <a:buFontTx/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𝑦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func>
                      <m:func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  <a:cs typeface="Watermelo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dirty="0" smtClean="0">
                                <a:latin typeface="Cambria Math" panose="02040503050406030204" pitchFamily="18" charset="0"/>
                                <a:cs typeface="Watermelon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  <a:cs typeface="Watermelon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  <m:t>2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           					Cafeteria</a:t>
                </a:r>
              </a:p>
              <a:p>
                <a:pPr marL="342900" indent="-342900"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Watermelon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Watermelon"/>
                      </a:rPr>
                      <m:t>=2</m:t>
                    </m:r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Watermelon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Watermelo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 panose="02040503050406030204" pitchFamily="18" charset="0"/>
                                <a:cs typeface="Watermelon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Watermelon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Watermelon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					      Hallway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002" y="3679388"/>
                <a:ext cx="7976821" cy="1815882"/>
              </a:xfrm>
              <a:prstGeom prst="rect">
                <a:avLst/>
              </a:prstGeom>
              <a:blipFill>
                <a:blip r:embed="rId7"/>
                <a:stretch>
                  <a:fillRect l="-1604" t="-3704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327002" y="1407661"/>
                <a:ext cx="2629694" cy="18639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002" y="1407661"/>
                <a:ext cx="2629694" cy="18639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A6B70A79-FE4D-4D88-8AE6-7791225567EA}"/>
              </a:ext>
            </a:extLst>
          </p:cNvPr>
          <p:cNvSpPr/>
          <p:nvPr/>
        </p:nvSpPr>
        <p:spPr>
          <a:xfrm>
            <a:off x="4016408" y="5288340"/>
            <a:ext cx="115716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623526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469" y="1110183"/>
            <a:ext cx="8591362" cy="2210867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02150" y="3321050"/>
          <a:ext cx="139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name="Equation" r:id="rId3" imgW="139700" imgH="215900" progId="Equation.3">
                  <p:embed/>
                </p:oleObj>
              </mc:Choice>
              <mc:Fallback>
                <p:oleObj name="Equation" r:id="rId3" imgW="139700" imgH="21590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02150" y="3321050"/>
                        <a:ext cx="1397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02150" y="3321050"/>
          <a:ext cx="139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Equation" r:id="rId5" imgW="139700" imgH="215900" progId="Equation.3">
                  <p:embed/>
                </p:oleObj>
              </mc:Choice>
              <mc:Fallback>
                <p:oleObj name="Equation" r:id="rId5" imgW="139700" imgH="21590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2150" y="3321050"/>
                        <a:ext cx="1397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85869" y="391998"/>
            <a:ext cx="8311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Watermelon"/>
                <a:cs typeface="Watermelon"/>
              </a:rPr>
              <a:t>Find the inverse of the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04002" y="3679388"/>
                <a:ext cx="7976821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cs typeface="Watermelon"/>
                      </a:rPr>
                      <m:t>𝑦</m:t>
                    </m:r>
                    <m:r>
                      <a:rPr lang="en-US" sz="2800" i="1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  <a:cs typeface="Watermelon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cs typeface="Watermelo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  <a:cs typeface="Watermelon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cs typeface="Watermelon"/>
                              </a:rPr>
                              <m:t>6</m:t>
                            </m:r>
                          </m:sub>
                        </m:sSub>
                      </m:fName>
                      <m:e>
                        <m:r>
                          <a:rPr lang="en-US" sz="2800" i="1">
                            <a:latin typeface="Cambria Math" panose="02040503050406030204" pitchFamily="18" charset="0"/>
                            <a:cs typeface="Watermelon"/>
                          </a:rPr>
                          <m:t>(3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cs typeface="Watermelon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Watermelon"/>
                          </a:rPr>
                          <m:t>+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cs typeface="Watermelon"/>
                          </a:rPr>
                          <m:t>2)</m:t>
                        </m:r>
                      </m:e>
                    </m:func>
                    <m:r>
                      <a:rPr lang="en-US" sz="2800" i="1">
                        <a:latin typeface="Cambria Math" panose="02040503050406030204" pitchFamily="18" charset="0"/>
                        <a:cs typeface="Watermelon"/>
                      </a:rPr>
                      <m:t> </m:t>
                    </m:r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					Jordan	</a:t>
                </a:r>
              </a:p>
              <a:p>
                <a:pPr marL="342900" indent="-342900"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𝑦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func>
                      <m:func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  <a:cs typeface="Watermelon"/>
                              </a:rPr>
                            </m:ctrlPr>
                          </m:sSubPr>
                          <m:e>
                            <m:r>
                              <a:rPr lang="en-US" sz="2800" b="0" i="0" dirty="0" smtClean="0">
                                <a:latin typeface="Cambria Math" panose="02040503050406030204" pitchFamily="18" charset="0"/>
                                <a:cs typeface="Watermelon"/>
                              </a:rPr>
                              <m:t>3</m:t>
                            </m:r>
                            <m:r>
                              <m:rPr>
                                <m:sty m:val="p"/>
                              </m:rPr>
                              <a:rPr lang="en-US" sz="2800" b="0" i="0" dirty="0" smtClean="0">
                                <a:latin typeface="Cambria Math" panose="02040503050406030204" pitchFamily="18" charset="0"/>
                                <a:cs typeface="Watermelon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  <a:cs typeface="Watermelon"/>
                              </a:rPr>
                              <m:t>6</m:t>
                            </m:r>
                          </m:sub>
                        </m:sSub>
                      </m:fName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  <m:t>𝑥</m:t>
                        </m:r>
                      </m:e>
                    </m:func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−2</m:t>
                    </m:r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          			Michael </a:t>
                </a:r>
              </a:p>
              <a:p>
                <a:pPr marL="342900" indent="-342900">
                  <a:buFontTx/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cs typeface="Watermelon"/>
                      </a:rPr>
                      <m:t>𝑦</m:t>
                    </m:r>
                    <m:r>
                      <a:rPr lang="en-US" sz="2800" i="1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  <a:cs typeface="Watermelon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cs typeface="Watermelo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  <a:cs typeface="Watermelon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cs typeface="Watermelon"/>
                              </a:rPr>
                              <m:t>6</m:t>
                            </m:r>
                          </m:sub>
                        </m:sSub>
                      </m:fName>
                      <m:e>
                        <m:r>
                          <a:rPr lang="en-US" sz="2800" i="1">
                            <a:latin typeface="Cambria Math" panose="02040503050406030204" pitchFamily="18" charset="0"/>
                            <a:cs typeface="Watermelon"/>
                          </a:rPr>
                          <m:t>(3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cs typeface="Watermelon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Watermelon"/>
                          </a:rPr>
                          <m:t>)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cs typeface="Watermelon"/>
                          </a:rPr>
                          <m:t>−2</m:t>
                        </m:r>
                      </m:e>
                    </m:func>
                    <m:r>
                      <a:rPr lang="en-US" sz="2800" i="1">
                        <a:latin typeface="Cambria Math" panose="02040503050406030204" pitchFamily="18" charset="0"/>
                        <a:cs typeface="Watermelon"/>
                      </a:rPr>
                      <m:t> </m:t>
                    </m:r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					Sam</a:t>
                </a:r>
              </a:p>
              <a:p>
                <a:pPr marL="342900" indent="-342900"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Watermelon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Watermelon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Watermelo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 panose="02040503050406030204" pitchFamily="18" charset="0"/>
                                <a:cs typeface="Watermelon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Watermelon"/>
                              </a:rPr>
                              <m:t>6</m:t>
                            </m:r>
                          </m:sub>
                        </m:sSub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Watermelon"/>
                          </a:rPr>
                          <m:t>(3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Watermelon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Watermelon"/>
                          </a:rPr>
                          <m:t>−2)</m:t>
                        </m:r>
                      </m:e>
                    </m:func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				      Erik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002" y="3679388"/>
                <a:ext cx="7976821" cy="1815882"/>
              </a:xfrm>
              <a:prstGeom prst="rect">
                <a:avLst/>
              </a:prstGeom>
              <a:blipFill>
                <a:blip r:embed="rId7"/>
                <a:stretch>
                  <a:fillRect l="-1604" t="-3704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655056" y="1407661"/>
                <a:ext cx="3973588" cy="18639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056" y="1407661"/>
                <a:ext cx="3973588" cy="18639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A6B70A79-FE4D-4D88-8AE6-7791225567EA}"/>
              </a:ext>
            </a:extLst>
          </p:cNvPr>
          <p:cNvSpPr/>
          <p:nvPr/>
        </p:nvSpPr>
        <p:spPr>
          <a:xfrm>
            <a:off x="4016408" y="5288340"/>
            <a:ext cx="115716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91406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469" y="1110183"/>
            <a:ext cx="8591362" cy="2210867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02150" y="3321050"/>
          <a:ext cx="139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Equation" r:id="rId3" imgW="139700" imgH="215900" progId="Equation.3">
                  <p:embed/>
                </p:oleObj>
              </mc:Choice>
              <mc:Fallback>
                <p:oleObj name="Equation" r:id="rId3" imgW="139700" imgH="21590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02150" y="3321050"/>
                        <a:ext cx="1397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02150" y="3321050"/>
          <a:ext cx="139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tion" r:id="rId5" imgW="139700" imgH="215900" progId="Equation.3">
                  <p:embed/>
                </p:oleObj>
              </mc:Choice>
              <mc:Fallback>
                <p:oleObj name="Equation" r:id="rId5" imgW="139700" imgH="21590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2150" y="3321050"/>
                        <a:ext cx="1397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85869" y="391998"/>
            <a:ext cx="8311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Watermelon"/>
                <a:cs typeface="Watermelon"/>
              </a:rPr>
              <a:t>Find the inverse of the function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704002" y="3679388"/>
                <a:ext cx="7976821" cy="19987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cs typeface="Watermelon"/>
                      </a:rPr>
                      <m:t>𝑦</m:t>
                    </m:r>
                    <m:r>
                      <a:rPr lang="en-US" sz="2800" i="1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  <a:cs typeface="Watermelon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cs typeface="Watermelo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  <a:cs typeface="Watermelon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Watermelon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Watermelon"/>
                          </a:rPr>
                          <m:t>(3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Watermelon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Watermelon"/>
                          </a:rPr>
                          <m:t>)</m:t>
                        </m:r>
                      </m:e>
                    </m:func>
                    <m:r>
                      <a:rPr lang="en-US" sz="2800" i="1">
                        <a:latin typeface="Cambria Math" panose="02040503050406030204" pitchFamily="18" charset="0"/>
                        <a:cs typeface="Watermelon"/>
                      </a:rPr>
                      <m:t> </m:t>
                    </m:r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					Black	</a:t>
                </a:r>
              </a:p>
              <a:p>
                <a:pPr marL="342900" indent="-342900"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𝑦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func>
                      <m:func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  <a:cs typeface="Watermelo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dirty="0" smtClean="0">
                                <a:latin typeface="Cambria Math" panose="02040503050406030204" pitchFamily="18" charset="0"/>
                                <a:cs typeface="Watermelon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  <a:cs typeface="Watermelon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  <m:t>(</m:t>
                        </m:r>
                        <m:f>
                          <m:f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  <a:cs typeface="Watermelon"/>
                              </a:rPr>
                            </m:ctrlPr>
                          </m:fPr>
                          <m:num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  <a:cs typeface="Watermelon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  <a:cs typeface="Watermelon"/>
                              </a:rPr>
                              <m:t>5</m:t>
                            </m:r>
                          </m:den>
                        </m:f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          	      		Brown</a:t>
                </a:r>
              </a:p>
              <a:p>
                <a:pPr marL="342900" indent="-342900">
                  <a:buFontTx/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cs typeface="Watermelon"/>
                      </a:rPr>
                      <m:t>𝑦</m:t>
                    </m:r>
                    <m:r>
                      <a:rPr lang="en-US" sz="2800" i="1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  <a:cs typeface="Watermelon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cs typeface="Watermelo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  <a:cs typeface="Watermelon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Watermelon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Watermelon"/>
                          </a:rPr>
                          <m:t>(5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Watermelon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Watermelon"/>
                          </a:rPr>
                          <m:t>)</m:t>
                        </m:r>
                      </m:e>
                    </m:func>
                    <m:r>
                      <a:rPr lang="en-US" sz="2800" i="1">
                        <a:latin typeface="Cambria Math" panose="02040503050406030204" pitchFamily="18" charset="0"/>
                        <a:cs typeface="Watermelon"/>
                      </a:rPr>
                      <m:t> </m:t>
                    </m:r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				     	Red</a:t>
                </a:r>
              </a:p>
              <a:p>
                <a:pPr marL="342900" indent="-342900"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Watermelon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Watermelon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Watermelon"/>
                              </a:rPr>
                            </m:ctrlPr>
                          </m:sSubPr>
                          <m:e>
                            <m:r>
                              <a:rPr lang="en-US" sz="2800" b="0" i="0" smtClean="0">
                                <a:latin typeface="Cambria Math" panose="02040503050406030204" pitchFamily="18" charset="0"/>
                                <a:cs typeface="Watermelon"/>
                              </a:rPr>
                              <m:t>5</m:t>
                            </m:r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 panose="02040503050406030204" pitchFamily="18" charset="0"/>
                                <a:cs typeface="Watermelon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Watermelon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Watermelon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			     		      Blue</a:t>
                </a: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002" y="3679388"/>
                <a:ext cx="7976821" cy="1998752"/>
              </a:xfrm>
              <a:prstGeom prst="rect">
                <a:avLst/>
              </a:prstGeom>
              <a:blipFill>
                <a:blip r:embed="rId7"/>
                <a:stretch>
                  <a:fillRect l="-1604" t="-3364" b="-64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26440" y="1407661"/>
                <a:ext cx="3230821" cy="10502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6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/5</m:t>
                          </m:r>
                        </m:sup>
                      </m:sSup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6440" y="1407661"/>
                <a:ext cx="3230821" cy="105028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A6B70A79-FE4D-4D88-8AE6-7791225567EA}"/>
              </a:ext>
            </a:extLst>
          </p:cNvPr>
          <p:cNvSpPr/>
          <p:nvPr/>
        </p:nvSpPr>
        <p:spPr>
          <a:xfrm>
            <a:off x="4016408" y="5288340"/>
            <a:ext cx="115716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596053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469" y="1110183"/>
            <a:ext cx="8591362" cy="2210867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02150" y="3321050"/>
          <a:ext cx="139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Equation" r:id="rId3" imgW="139700" imgH="215900" progId="Equation.3">
                  <p:embed/>
                </p:oleObj>
              </mc:Choice>
              <mc:Fallback>
                <p:oleObj name="Equation" r:id="rId3" imgW="139700" imgH="21590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02150" y="3321050"/>
                        <a:ext cx="1397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02150" y="3321050"/>
          <a:ext cx="139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Equation" r:id="rId5" imgW="139700" imgH="215900" progId="Equation.3">
                  <p:embed/>
                </p:oleObj>
              </mc:Choice>
              <mc:Fallback>
                <p:oleObj name="Equation" r:id="rId5" imgW="139700" imgH="21590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2150" y="3321050"/>
                        <a:ext cx="1397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85869" y="391998"/>
            <a:ext cx="8311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Watermelon"/>
                <a:cs typeface="Watermelon"/>
              </a:rPr>
              <a:t>Find the inverse of the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04002" y="3679388"/>
                <a:ext cx="7976821" cy="1820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cs typeface="Watermelon"/>
                      </a:rPr>
                      <m:t>𝑦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func>
                      <m:funcPr>
                        <m:ctrlPr>
                          <a:rPr lang="en-US" sz="2800" i="1" dirty="0">
                            <a:latin typeface="Cambria Math" panose="02040503050406030204" pitchFamily="18" charset="0"/>
                            <a:cs typeface="Watermelon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 dirty="0">
                                <a:latin typeface="Cambria Math" panose="02040503050406030204" pitchFamily="18" charset="0"/>
                                <a:cs typeface="Watermelo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dirty="0">
                                <a:latin typeface="Cambria Math" panose="02040503050406030204" pitchFamily="18" charset="0"/>
                                <a:cs typeface="Watermelon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i="1" dirty="0">
                                <a:latin typeface="Cambria Math" panose="02040503050406030204" pitchFamily="18" charset="0"/>
                                <a:cs typeface="Watermelon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  <a:cs typeface="Watermelon"/>
                          </a:rPr>
                          <m:t>(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cs typeface="Watermelon"/>
                          </a:rPr>
                          <m:t>𝑥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  <m:t>+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cs typeface="Watermelon"/>
                          </a:rPr>
                          <m:t>2)</m:t>
                        </m:r>
                      </m:e>
                    </m:func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 				Steven	</a:t>
                </a:r>
              </a:p>
              <a:p>
                <a:pPr marL="342900" indent="-342900"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𝑦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func>
                      <m:func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  <a:cs typeface="Watermelo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dirty="0" smtClean="0">
                                <a:latin typeface="Cambria Math" panose="02040503050406030204" pitchFamily="18" charset="0"/>
                                <a:cs typeface="Watermelon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  <a:cs typeface="Watermelon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  <m:t>(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  <m:t>𝑥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  <m:t>−2)</m:t>
                        </m:r>
                      </m:e>
                    </m:func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          	      Larry</a:t>
                </a:r>
              </a:p>
              <a:p>
                <a:pPr marL="342900" indent="-342900">
                  <a:buFontTx/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cs typeface="Watermelon"/>
                      </a:rPr>
                      <m:t>𝑦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func>
                      <m:funcPr>
                        <m:ctrlPr>
                          <a:rPr lang="en-US" sz="2800" i="1" dirty="0">
                            <a:latin typeface="Cambria Math" panose="02040503050406030204" pitchFamily="18" charset="0"/>
                            <a:cs typeface="Watermelon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 dirty="0">
                                <a:latin typeface="Cambria Math" panose="02040503050406030204" pitchFamily="18" charset="0"/>
                                <a:cs typeface="Watermelo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dirty="0">
                                <a:latin typeface="Cambria Math" panose="02040503050406030204" pitchFamily="18" charset="0"/>
                                <a:cs typeface="Watermelon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i="1" dirty="0">
                                <a:latin typeface="Cambria Math" panose="02040503050406030204" pitchFamily="18" charset="0"/>
                                <a:cs typeface="Watermelon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  <a:cs typeface="Watermelon"/>
                          </a:rPr>
                          <m:t>(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cs typeface="Watermelon"/>
                          </a:rPr>
                          <m:t>𝑥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  <m:t>)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cs typeface="Watermelon"/>
                          </a:rPr>
                          <m:t>−2</m:t>
                        </m:r>
                      </m:e>
                    </m:func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 				Terry</a:t>
                </a:r>
              </a:p>
              <a:p>
                <a:pPr marL="342900" indent="-342900">
                  <a:buAutoNum type="alphaUcPeriod"/>
                </a:pPr>
                <a:r>
                  <a:rPr lang="en-US" sz="2800" dirty="0">
                    <a:latin typeface="Watermelon"/>
                    <a:cs typeface="Watermelo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cs typeface="Watermelon"/>
                      </a:rPr>
                      <m:t>𝑦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Watermelon"/>
                      </a:rPr>
                      <m:t>=</m:t>
                    </m:r>
                    <m:func>
                      <m:funcPr>
                        <m:ctrlPr>
                          <a:rPr lang="en-US" sz="2800" i="1" dirty="0">
                            <a:latin typeface="Cambria Math" panose="02040503050406030204" pitchFamily="18" charset="0"/>
                            <a:cs typeface="Watermelon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 dirty="0">
                                <a:latin typeface="Cambria Math" panose="02040503050406030204" pitchFamily="18" charset="0"/>
                                <a:cs typeface="Watermelo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dirty="0">
                                <a:latin typeface="Cambria Math" panose="02040503050406030204" pitchFamily="18" charset="0"/>
                                <a:cs typeface="Watermelon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i="1" dirty="0">
                                <a:latin typeface="Cambria Math" panose="02040503050406030204" pitchFamily="18" charset="0"/>
                                <a:cs typeface="Watermelon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  <a:cs typeface="Watermelon"/>
                          </a:rPr>
                          <m:t>(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cs typeface="Watermelon"/>
                          </a:rPr>
                          <m:t>𝑥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Watermelon"/>
                          </a:rPr>
                          <m:t>)+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cs typeface="Watermelon"/>
                          </a:rPr>
                          <m:t>2</m:t>
                        </m:r>
                      </m:e>
                    </m:func>
                  </m:oMath>
                </a14:m>
                <a:r>
                  <a:rPr lang="en-US" sz="2800" dirty="0">
                    <a:latin typeface="Watermelon"/>
                    <a:cs typeface="Watermelon"/>
                  </a:rPr>
                  <a:t>		     		 Ellen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002" y="3679388"/>
                <a:ext cx="7976821" cy="1820755"/>
              </a:xfrm>
              <a:prstGeom prst="rect">
                <a:avLst/>
              </a:prstGeom>
              <a:blipFill>
                <a:blip r:embed="rId7"/>
                <a:stretch>
                  <a:fillRect l="-1604" t="-3691" b="-8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655057" y="1407661"/>
                <a:ext cx="3973588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6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057" y="1407661"/>
                <a:ext cx="3973588" cy="10156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A6B70A79-FE4D-4D88-8AE6-7791225567EA}"/>
              </a:ext>
            </a:extLst>
          </p:cNvPr>
          <p:cNvSpPr/>
          <p:nvPr/>
        </p:nvSpPr>
        <p:spPr>
          <a:xfrm>
            <a:off x="4016408" y="5288340"/>
            <a:ext cx="115716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890297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2776</TotalTime>
  <Words>671</Words>
  <Application>Microsoft Office PowerPoint</Application>
  <PresentationFormat>On-screen Show (4:3)</PresentationFormat>
  <Paragraphs>84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Watermelon</vt:lpstr>
      <vt:lpstr>Office Theme</vt:lpstr>
      <vt:lpstr>Equation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PowerPoint Presentation</vt:lpstr>
    </vt:vector>
  </TitlesOfParts>
  <Company>Greene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Greene County Schools</dc:creator>
  <cp:lastModifiedBy>Samantha Blue</cp:lastModifiedBy>
  <cp:revision>45</cp:revision>
  <cp:lastPrinted>2013-12-09T15:26:50Z</cp:lastPrinted>
  <dcterms:created xsi:type="dcterms:W3CDTF">2013-11-11T18:39:22Z</dcterms:created>
  <dcterms:modified xsi:type="dcterms:W3CDTF">2020-01-25T14:49:37Z</dcterms:modified>
</cp:coreProperties>
</file>