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3"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6" autoAdjust="0"/>
    <p:restoredTop sz="94660"/>
  </p:normalViewPr>
  <p:slideViewPr>
    <p:cSldViewPr snapToGrid="0">
      <p:cViewPr varScale="1">
        <p:scale>
          <a:sx n="41" d="100"/>
          <a:sy n="41" d="100"/>
        </p:scale>
        <p:origin x="66" y="1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5357BB7-5E04-4276-A7B4-072B34B1083D}" type="datetimeFigureOut">
              <a:rPr lang="en-US" smtClean="0"/>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7629C-C310-49DA-BA73-911D0373A67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714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57BB7-5E04-4276-A7B4-072B34B1083D}" type="datetimeFigureOut">
              <a:rPr lang="en-US" smtClean="0"/>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7629C-C310-49DA-BA73-911D0373A67F}" type="slidenum">
              <a:rPr lang="en-US" smtClean="0"/>
              <a:t>‹#›</a:t>
            </a:fld>
            <a:endParaRPr lang="en-US"/>
          </a:p>
        </p:txBody>
      </p:sp>
    </p:spTree>
    <p:extLst>
      <p:ext uri="{BB962C8B-B14F-4D97-AF65-F5344CB8AC3E}">
        <p14:creationId xmlns:p14="http://schemas.microsoft.com/office/powerpoint/2010/main" val="1886542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57BB7-5E04-4276-A7B4-072B34B1083D}" type="datetimeFigureOut">
              <a:rPr lang="en-US" smtClean="0"/>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7629C-C310-49DA-BA73-911D0373A67F}"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784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57BB7-5E04-4276-A7B4-072B34B1083D}" type="datetimeFigureOut">
              <a:rPr lang="en-US" smtClean="0"/>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7629C-C310-49DA-BA73-911D0373A67F}" type="slidenum">
              <a:rPr lang="en-US" smtClean="0"/>
              <a:t>‹#›</a:t>
            </a:fld>
            <a:endParaRPr lang="en-US"/>
          </a:p>
        </p:txBody>
      </p:sp>
    </p:spTree>
    <p:extLst>
      <p:ext uri="{BB962C8B-B14F-4D97-AF65-F5344CB8AC3E}">
        <p14:creationId xmlns:p14="http://schemas.microsoft.com/office/powerpoint/2010/main" val="1477593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57BB7-5E04-4276-A7B4-072B34B1083D}" type="datetimeFigureOut">
              <a:rPr lang="en-US" smtClean="0"/>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7629C-C310-49DA-BA73-911D0373A67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87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357BB7-5E04-4276-A7B4-072B34B1083D}" type="datetimeFigureOut">
              <a:rPr lang="en-US" smtClean="0"/>
              <a:t>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7629C-C310-49DA-BA73-911D0373A67F}" type="slidenum">
              <a:rPr lang="en-US" smtClean="0"/>
              <a:t>‹#›</a:t>
            </a:fld>
            <a:endParaRPr lang="en-US"/>
          </a:p>
        </p:txBody>
      </p:sp>
    </p:spTree>
    <p:extLst>
      <p:ext uri="{BB962C8B-B14F-4D97-AF65-F5344CB8AC3E}">
        <p14:creationId xmlns:p14="http://schemas.microsoft.com/office/powerpoint/2010/main" val="373824199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357BB7-5E04-4276-A7B4-072B34B1083D}" type="datetimeFigureOut">
              <a:rPr lang="en-US" smtClean="0"/>
              <a:t>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F7629C-C310-49DA-BA73-911D0373A67F}" type="slidenum">
              <a:rPr lang="en-US" smtClean="0"/>
              <a:t>‹#›</a:t>
            </a:fld>
            <a:endParaRPr lang="en-US"/>
          </a:p>
        </p:txBody>
      </p:sp>
    </p:spTree>
    <p:extLst>
      <p:ext uri="{BB962C8B-B14F-4D97-AF65-F5344CB8AC3E}">
        <p14:creationId xmlns:p14="http://schemas.microsoft.com/office/powerpoint/2010/main" val="133822761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357BB7-5E04-4276-A7B4-072B34B1083D}" type="datetimeFigureOut">
              <a:rPr lang="en-US" smtClean="0"/>
              <a:t>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7629C-C310-49DA-BA73-911D0373A67F}" type="slidenum">
              <a:rPr lang="en-US" smtClean="0"/>
              <a:t>‹#›</a:t>
            </a:fld>
            <a:endParaRPr lang="en-US"/>
          </a:p>
        </p:txBody>
      </p:sp>
    </p:spTree>
    <p:extLst>
      <p:ext uri="{BB962C8B-B14F-4D97-AF65-F5344CB8AC3E}">
        <p14:creationId xmlns:p14="http://schemas.microsoft.com/office/powerpoint/2010/main" val="1658214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57BB7-5E04-4276-A7B4-072B34B1083D}" type="datetimeFigureOut">
              <a:rPr lang="en-US" smtClean="0"/>
              <a:t>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F7629C-C310-49DA-BA73-911D0373A67F}" type="slidenum">
              <a:rPr lang="en-US" smtClean="0"/>
              <a:t>‹#›</a:t>
            </a:fld>
            <a:endParaRPr lang="en-US"/>
          </a:p>
        </p:txBody>
      </p:sp>
    </p:spTree>
    <p:extLst>
      <p:ext uri="{BB962C8B-B14F-4D97-AF65-F5344CB8AC3E}">
        <p14:creationId xmlns:p14="http://schemas.microsoft.com/office/powerpoint/2010/main" val="319161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357BB7-5E04-4276-A7B4-072B34B1083D}" type="datetimeFigureOut">
              <a:rPr lang="en-US" smtClean="0"/>
              <a:t>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7629C-C310-49DA-BA73-911D0373A67F}" type="slidenum">
              <a:rPr lang="en-US" smtClean="0"/>
              <a:t>‹#›</a:t>
            </a:fld>
            <a:endParaRPr lang="en-US"/>
          </a:p>
        </p:txBody>
      </p:sp>
    </p:spTree>
    <p:extLst>
      <p:ext uri="{BB962C8B-B14F-4D97-AF65-F5344CB8AC3E}">
        <p14:creationId xmlns:p14="http://schemas.microsoft.com/office/powerpoint/2010/main" val="34447565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57BB7-5E04-4276-A7B4-072B34B1083D}" type="datetimeFigureOut">
              <a:rPr lang="en-US" smtClean="0"/>
              <a:t>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7629C-C310-49DA-BA73-911D0373A67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713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5357BB7-5E04-4276-A7B4-072B34B1083D}" type="datetimeFigureOut">
              <a:rPr lang="en-US" smtClean="0"/>
              <a:t>1/3/2020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0F7629C-C310-49DA-BA73-911D0373A67F}"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1849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bit.ly/mrsmalindasmathclass" TargetMode="External"/><Relationship Id="rId2" Type="http://schemas.openxmlformats.org/officeDocument/2006/relationships/hyperlink" Target="mailto:samanthamalinda@Johnston.k12.nc.us"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3C4FA3-8D33-4434-A22C-CCCC4CA2FE90}"/>
              </a:ext>
            </a:extLst>
          </p:cNvPr>
          <p:cNvSpPr>
            <a:spLocks noGrp="1"/>
          </p:cNvSpPr>
          <p:nvPr>
            <p:ph type="ctrTitle"/>
          </p:nvPr>
        </p:nvSpPr>
        <p:spPr>
          <a:xfrm>
            <a:off x="634276" y="640080"/>
            <a:ext cx="4208656" cy="3034857"/>
          </a:xfrm>
        </p:spPr>
        <p:txBody>
          <a:bodyPr anchor="b">
            <a:normAutofit/>
          </a:bodyPr>
          <a:lstStyle/>
          <a:p>
            <a:r>
              <a:rPr lang="en-US" sz="4400">
                <a:solidFill>
                  <a:srgbClr val="FFFFFF"/>
                </a:solidFill>
              </a:rPr>
              <a:t>Welcome!</a:t>
            </a:r>
            <a:br>
              <a:rPr lang="en-US" sz="4400">
                <a:solidFill>
                  <a:srgbClr val="FFFFFF"/>
                </a:solidFill>
              </a:rPr>
            </a:br>
            <a:r>
              <a:rPr lang="en-US" sz="4400">
                <a:solidFill>
                  <a:srgbClr val="FFFFFF"/>
                </a:solidFill>
              </a:rPr>
              <a:t>Find a seat!</a:t>
            </a:r>
          </a:p>
        </p:txBody>
      </p:sp>
      <p:cxnSp>
        <p:nvCxnSpPr>
          <p:cNvPr id="13" name="Straight Connector 12">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close up of a logo&#10;&#10;Description automatically generated">
            <a:extLst>
              <a:ext uri="{FF2B5EF4-FFF2-40B4-BE49-F238E27FC236}">
                <a16:creationId xmlns:a16="http://schemas.microsoft.com/office/drawing/2014/main" id="{E1D24311-B5A0-4F6C-A977-A082B24A6F04}"/>
              </a:ext>
            </a:extLst>
          </p:cNvPr>
          <p:cNvPicPr>
            <a:picLocks noChangeAspect="1"/>
          </p:cNvPicPr>
          <p:nvPr/>
        </p:nvPicPr>
        <p:blipFill>
          <a:blip r:embed="rId2"/>
          <a:stretch>
            <a:fillRect/>
          </a:stretch>
        </p:blipFill>
        <p:spPr>
          <a:xfrm>
            <a:off x="6096000" y="699753"/>
            <a:ext cx="5459470" cy="5459470"/>
          </a:xfrm>
          <a:prstGeom prst="rect">
            <a:avLst/>
          </a:prstGeom>
        </p:spPr>
      </p:pic>
    </p:spTree>
    <p:extLst>
      <p:ext uri="{BB962C8B-B14F-4D97-AF65-F5344CB8AC3E}">
        <p14:creationId xmlns:p14="http://schemas.microsoft.com/office/powerpoint/2010/main" val="79487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C683-6E30-4493-8D74-F5AC7BBDCD69}"/>
              </a:ext>
            </a:extLst>
          </p:cNvPr>
          <p:cNvSpPr>
            <a:spLocks noGrp="1"/>
          </p:cNvSpPr>
          <p:nvPr>
            <p:ph type="title"/>
          </p:nvPr>
        </p:nvSpPr>
        <p:spPr>
          <a:xfrm>
            <a:off x="1024128" y="585216"/>
            <a:ext cx="5927657" cy="1499616"/>
          </a:xfrm>
        </p:spPr>
        <p:txBody>
          <a:bodyPr/>
          <a:lstStyle/>
          <a:p>
            <a:r>
              <a:rPr lang="en-US" dirty="0"/>
              <a:t>Chick-fil-a				</a:t>
            </a:r>
          </a:p>
        </p:txBody>
      </p:sp>
      <p:sp>
        <p:nvSpPr>
          <p:cNvPr id="4" name="Title 1">
            <a:extLst>
              <a:ext uri="{FF2B5EF4-FFF2-40B4-BE49-F238E27FC236}">
                <a16:creationId xmlns:a16="http://schemas.microsoft.com/office/drawing/2014/main" id="{6D820BB3-ABF1-49F5-9878-EAD252B7EB3E}"/>
              </a:ext>
            </a:extLst>
          </p:cNvPr>
          <p:cNvSpPr txBox="1">
            <a:spLocks/>
          </p:cNvSpPr>
          <p:nvPr/>
        </p:nvSpPr>
        <p:spPr>
          <a:xfrm>
            <a:off x="6096000" y="585216"/>
            <a:ext cx="5927657"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dirty="0"/>
              <a:t>Bojangles				</a:t>
            </a:r>
          </a:p>
        </p:txBody>
      </p:sp>
      <p:cxnSp>
        <p:nvCxnSpPr>
          <p:cNvPr id="6" name="Straight Connector 5">
            <a:extLst>
              <a:ext uri="{FF2B5EF4-FFF2-40B4-BE49-F238E27FC236}">
                <a16:creationId xmlns:a16="http://schemas.microsoft.com/office/drawing/2014/main" id="{31D6EFE6-B3EB-4B93-BF5D-E8E39ADEEB8F}"/>
              </a:ext>
            </a:extLst>
          </p:cNvPr>
          <p:cNvCxnSpPr/>
          <p:nvPr/>
        </p:nvCxnSpPr>
        <p:spPr>
          <a:xfrm>
            <a:off x="5404338" y="0"/>
            <a:ext cx="0" cy="704556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8D5918B-C14E-4DBA-8F5D-BC4CA4829FD5}"/>
              </a:ext>
            </a:extLst>
          </p:cNvPr>
          <p:cNvPicPr>
            <a:picLocks noChangeAspect="1"/>
          </p:cNvPicPr>
          <p:nvPr/>
        </p:nvPicPr>
        <p:blipFill>
          <a:blip r:embed="rId2"/>
          <a:stretch>
            <a:fillRect/>
          </a:stretch>
        </p:blipFill>
        <p:spPr>
          <a:xfrm>
            <a:off x="777387" y="2084832"/>
            <a:ext cx="3790950" cy="3790950"/>
          </a:xfrm>
          <a:prstGeom prst="rect">
            <a:avLst/>
          </a:prstGeom>
        </p:spPr>
      </p:pic>
      <p:pic>
        <p:nvPicPr>
          <p:cNvPr id="8" name="Picture 7">
            <a:extLst>
              <a:ext uri="{FF2B5EF4-FFF2-40B4-BE49-F238E27FC236}">
                <a16:creationId xmlns:a16="http://schemas.microsoft.com/office/drawing/2014/main" id="{247BFC8A-E8BD-4621-949E-1C0E5B53120C}"/>
              </a:ext>
            </a:extLst>
          </p:cNvPr>
          <p:cNvPicPr>
            <a:picLocks noChangeAspect="1"/>
          </p:cNvPicPr>
          <p:nvPr/>
        </p:nvPicPr>
        <p:blipFill>
          <a:blip r:embed="rId2"/>
          <a:stretch>
            <a:fillRect/>
          </a:stretch>
        </p:blipFill>
        <p:spPr>
          <a:xfrm flipH="1">
            <a:off x="6096000" y="2084832"/>
            <a:ext cx="3790950" cy="3790950"/>
          </a:xfrm>
          <a:prstGeom prst="rect">
            <a:avLst/>
          </a:prstGeom>
        </p:spPr>
      </p:pic>
    </p:spTree>
    <p:extLst>
      <p:ext uri="{BB962C8B-B14F-4D97-AF65-F5344CB8AC3E}">
        <p14:creationId xmlns:p14="http://schemas.microsoft.com/office/powerpoint/2010/main" val="1707996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C683-6E30-4493-8D74-F5AC7BBDCD69}"/>
              </a:ext>
            </a:extLst>
          </p:cNvPr>
          <p:cNvSpPr>
            <a:spLocks noGrp="1"/>
          </p:cNvSpPr>
          <p:nvPr>
            <p:ph type="title"/>
          </p:nvPr>
        </p:nvSpPr>
        <p:spPr>
          <a:xfrm>
            <a:off x="1024128" y="585216"/>
            <a:ext cx="5927657" cy="1499616"/>
          </a:xfrm>
        </p:spPr>
        <p:txBody>
          <a:bodyPr/>
          <a:lstStyle/>
          <a:p>
            <a:r>
              <a:rPr lang="en-US" dirty="0"/>
              <a:t>Dogs				</a:t>
            </a:r>
          </a:p>
        </p:txBody>
      </p:sp>
      <p:sp>
        <p:nvSpPr>
          <p:cNvPr id="4" name="Title 1">
            <a:extLst>
              <a:ext uri="{FF2B5EF4-FFF2-40B4-BE49-F238E27FC236}">
                <a16:creationId xmlns:a16="http://schemas.microsoft.com/office/drawing/2014/main" id="{6D820BB3-ABF1-49F5-9878-EAD252B7EB3E}"/>
              </a:ext>
            </a:extLst>
          </p:cNvPr>
          <p:cNvSpPr txBox="1">
            <a:spLocks/>
          </p:cNvSpPr>
          <p:nvPr/>
        </p:nvSpPr>
        <p:spPr>
          <a:xfrm>
            <a:off x="6096000" y="585216"/>
            <a:ext cx="5927657"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dirty="0"/>
              <a:t>Cats</a:t>
            </a:r>
          </a:p>
        </p:txBody>
      </p:sp>
      <p:cxnSp>
        <p:nvCxnSpPr>
          <p:cNvPr id="6" name="Straight Connector 5">
            <a:extLst>
              <a:ext uri="{FF2B5EF4-FFF2-40B4-BE49-F238E27FC236}">
                <a16:creationId xmlns:a16="http://schemas.microsoft.com/office/drawing/2014/main" id="{31D6EFE6-B3EB-4B93-BF5D-E8E39ADEEB8F}"/>
              </a:ext>
            </a:extLst>
          </p:cNvPr>
          <p:cNvCxnSpPr/>
          <p:nvPr/>
        </p:nvCxnSpPr>
        <p:spPr>
          <a:xfrm>
            <a:off x="5404338" y="0"/>
            <a:ext cx="0" cy="704556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8D5918B-C14E-4DBA-8F5D-BC4CA4829FD5}"/>
              </a:ext>
            </a:extLst>
          </p:cNvPr>
          <p:cNvPicPr>
            <a:picLocks noChangeAspect="1"/>
          </p:cNvPicPr>
          <p:nvPr/>
        </p:nvPicPr>
        <p:blipFill>
          <a:blip r:embed="rId2"/>
          <a:stretch>
            <a:fillRect/>
          </a:stretch>
        </p:blipFill>
        <p:spPr>
          <a:xfrm>
            <a:off x="777387" y="2084832"/>
            <a:ext cx="3790950" cy="3790950"/>
          </a:xfrm>
          <a:prstGeom prst="rect">
            <a:avLst/>
          </a:prstGeom>
        </p:spPr>
      </p:pic>
      <p:pic>
        <p:nvPicPr>
          <p:cNvPr id="8" name="Picture 7">
            <a:extLst>
              <a:ext uri="{FF2B5EF4-FFF2-40B4-BE49-F238E27FC236}">
                <a16:creationId xmlns:a16="http://schemas.microsoft.com/office/drawing/2014/main" id="{247BFC8A-E8BD-4621-949E-1C0E5B53120C}"/>
              </a:ext>
            </a:extLst>
          </p:cNvPr>
          <p:cNvPicPr>
            <a:picLocks noChangeAspect="1"/>
          </p:cNvPicPr>
          <p:nvPr/>
        </p:nvPicPr>
        <p:blipFill>
          <a:blip r:embed="rId2"/>
          <a:stretch>
            <a:fillRect/>
          </a:stretch>
        </p:blipFill>
        <p:spPr>
          <a:xfrm flipH="1">
            <a:off x="6096000" y="2084832"/>
            <a:ext cx="3790950" cy="3790950"/>
          </a:xfrm>
          <a:prstGeom prst="rect">
            <a:avLst/>
          </a:prstGeom>
        </p:spPr>
      </p:pic>
    </p:spTree>
    <p:extLst>
      <p:ext uri="{BB962C8B-B14F-4D97-AF65-F5344CB8AC3E}">
        <p14:creationId xmlns:p14="http://schemas.microsoft.com/office/powerpoint/2010/main" val="1222240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C683-6E30-4493-8D74-F5AC7BBDCD69}"/>
              </a:ext>
            </a:extLst>
          </p:cNvPr>
          <p:cNvSpPr>
            <a:spLocks noGrp="1"/>
          </p:cNvSpPr>
          <p:nvPr>
            <p:ph type="title"/>
          </p:nvPr>
        </p:nvSpPr>
        <p:spPr>
          <a:xfrm>
            <a:off x="1024128" y="585216"/>
            <a:ext cx="5927657" cy="1499616"/>
          </a:xfrm>
        </p:spPr>
        <p:txBody>
          <a:bodyPr/>
          <a:lstStyle/>
          <a:p>
            <a:r>
              <a:rPr lang="en-US" dirty="0"/>
              <a:t>Football				</a:t>
            </a:r>
          </a:p>
        </p:txBody>
      </p:sp>
      <p:sp>
        <p:nvSpPr>
          <p:cNvPr id="4" name="Title 1">
            <a:extLst>
              <a:ext uri="{FF2B5EF4-FFF2-40B4-BE49-F238E27FC236}">
                <a16:creationId xmlns:a16="http://schemas.microsoft.com/office/drawing/2014/main" id="{6D820BB3-ABF1-49F5-9878-EAD252B7EB3E}"/>
              </a:ext>
            </a:extLst>
          </p:cNvPr>
          <p:cNvSpPr txBox="1">
            <a:spLocks/>
          </p:cNvSpPr>
          <p:nvPr/>
        </p:nvSpPr>
        <p:spPr>
          <a:xfrm>
            <a:off x="6096000" y="585216"/>
            <a:ext cx="5927657"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dirty="0"/>
              <a:t>Basketball</a:t>
            </a:r>
          </a:p>
        </p:txBody>
      </p:sp>
      <p:cxnSp>
        <p:nvCxnSpPr>
          <p:cNvPr id="6" name="Straight Connector 5">
            <a:extLst>
              <a:ext uri="{FF2B5EF4-FFF2-40B4-BE49-F238E27FC236}">
                <a16:creationId xmlns:a16="http://schemas.microsoft.com/office/drawing/2014/main" id="{31D6EFE6-B3EB-4B93-BF5D-E8E39ADEEB8F}"/>
              </a:ext>
            </a:extLst>
          </p:cNvPr>
          <p:cNvCxnSpPr/>
          <p:nvPr/>
        </p:nvCxnSpPr>
        <p:spPr>
          <a:xfrm>
            <a:off x="5404338" y="0"/>
            <a:ext cx="0" cy="704556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8D5918B-C14E-4DBA-8F5D-BC4CA4829FD5}"/>
              </a:ext>
            </a:extLst>
          </p:cNvPr>
          <p:cNvPicPr>
            <a:picLocks noChangeAspect="1"/>
          </p:cNvPicPr>
          <p:nvPr/>
        </p:nvPicPr>
        <p:blipFill>
          <a:blip r:embed="rId2"/>
          <a:stretch>
            <a:fillRect/>
          </a:stretch>
        </p:blipFill>
        <p:spPr>
          <a:xfrm>
            <a:off x="777387" y="2084832"/>
            <a:ext cx="3790950" cy="3790950"/>
          </a:xfrm>
          <a:prstGeom prst="rect">
            <a:avLst/>
          </a:prstGeom>
        </p:spPr>
      </p:pic>
      <p:pic>
        <p:nvPicPr>
          <p:cNvPr id="8" name="Picture 7">
            <a:extLst>
              <a:ext uri="{FF2B5EF4-FFF2-40B4-BE49-F238E27FC236}">
                <a16:creationId xmlns:a16="http://schemas.microsoft.com/office/drawing/2014/main" id="{247BFC8A-E8BD-4621-949E-1C0E5B53120C}"/>
              </a:ext>
            </a:extLst>
          </p:cNvPr>
          <p:cNvPicPr>
            <a:picLocks noChangeAspect="1"/>
          </p:cNvPicPr>
          <p:nvPr/>
        </p:nvPicPr>
        <p:blipFill>
          <a:blip r:embed="rId2"/>
          <a:stretch>
            <a:fillRect/>
          </a:stretch>
        </p:blipFill>
        <p:spPr>
          <a:xfrm flipH="1">
            <a:off x="6096000" y="2084832"/>
            <a:ext cx="3790950" cy="3790950"/>
          </a:xfrm>
          <a:prstGeom prst="rect">
            <a:avLst/>
          </a:prstGeom>
        </p:spPr>
      </p:pic>
    </p:spTree>
    <p:extLst>
      <p:ext uri="{BB962C8B-B14F-4D97-AF65-F5344CB8AC3E}">
        <p14:creationId xmlns:p14="http://schemas.microsoft.com/office/powerpoint/2010/main" val="3003692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C683-6E30-4493-8D74-F5AC7BBDCD69}"/>
              </a:ext>
            </a:extLst>
          </p:cNvPr>
          <p:cNvSpPr>
            <a:spLocks noGrp="1"/>
          </p:cNvSpPr>
          <p:nvPr>
            <p:ph type="title"/>
          </p:nvPr>
        </p:nvSpPr>
        <p:spPr>
          <a:xfrm>
            <a:off x="1024128" y="585216"/>
            <a:ext cx="5927657" cy="1499616"/>
          </a:xfrm>
        </p:spPr>
        <p:txBody>
          <a:bodyPr/>
          <a:lstStyle/>
          <a:p>
            <a:r>
              <a:rPr lang="en-US" dirty="0"/>
              <a:t>Sneakers				</a:t>
            </a:r>
          </a:p>
        </p:txBody>
      </p:sp>
      <p:sp>
        <p:nvSpPr>
          <p:cNvPr id="4" name="Title 1">
            <a:extLst>
              <a:ext uri="{FF2B5EF4-FFF2-40B4-BE49-F238E27FC236}">
                <a16:creationId xmlns:a16="http://schemas.microsoft.com/office/drawing/2014/main" id="{6D820BB3-ABF1-49F5-9878-EAD252B7EB3E}"/>
              </a:ext>
            </a:extLst>
          </p:cNvPr>
          <p:cNvSpPr txBox="1">
            <a:spLocks/>
          </p:cNvSpPr>
          <p:nvPr/>
        </p:nvSpPr>
        <p:spPr>
          <a:xfrm>
            <a:off x="6096000" y="585216"/>
            <a:ext cx="5927657"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dirty="0"/>
              <a:t>Sandals</a:t>
            </a:r>
          </a:p>
        </p:txBody>
      </p:sp>
      <p:cxnSp>
        <p:nvCxnSpPr>
          <p:cNvPr id="6" name="Straight Connector 5">
            <a:extLst>
              <a:ext uri="{FF2B5EF4-FFF2-40B4-BE49-F238E27FC236}">
                <a16:creationId xmlns:a16="http://schemas.microsoft.com/office/drawing/2014/main" id="{31D6EFE6-B3EB-4B93-BF5D-E8E39ADEEB8F}"/>
              </a:ext>
            </a:extLst>
          </p:cNvPr>
          <p:cNvCxnSpPr/>
          <p:nvPr/>
        </p:nvCxnSpPr>
        <p:spPr>
          <a:xfrm>
            <a:off x="5404338" y="0"/>
            <a:ext cx="0" cy="704556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8D5918B-C14E-4DBA-8F5D-BC4CA4829FD5}"/>
              </a:ext>
            </a:extLst>
          </p:cNvPr>
          <p:cNvPicPr>
            <a:picLocks noChangeAspect="1"/>
          </p:cNvPicPr>
          <p:nvPr/>
        </p:nvPicPr>
        <p:blipFill>
          <a:blip r:embed="rId2"/>
          <a:stretch>
            <a:fillRect/>
          </a:stretch>
        </p:blipFill>
        <p:spPr>
          <a:xfrm>
            <a:off x="777387" y="2084832"/>
            <a:ext cx="3790950" cy="3790950"/>
          </a:xfrm>
          <a:prstGeom prst="rect">
            <a:avLst/>
          </a:prstGeom>
        </p:spPr>
      </p:pic>
      <p:pic>
        <p:nvPicPr>
          <p:cNvPr id="8" name="Picture 7">
            <a:extLst>
              <a:ext uri="{FF2B5EF4-FFF2-40B4-BE49-F238E27FC236}">
                <a16:creationId xmlns:a16="http://schemas.microsoft.com/office/drawing/2014/main" id="{247BFC8A-E8BD-4621-949E-1C0E5B53120C}"/>
              </a:ext>
            </a:extLst>
          </p:cNvPr>
          <p:cNvPicPr>
            <a:picLocks noChangeAspect="1"/>
          </p:cNvPicPr>
          <p:nvPr/>
        </p:nvPicPr>
        <p:blipFill>
          <a:blip r:embed="rId2"/>
          <a:stretch>
            <a:fillRect/>
          </a:stretch>
        </p:blipFill>
        <p:spPr>
          <a:xfrm flipH="1">
            <a:off x="6096000" y="2084832"/>
            <a:ext cx="3790950" cy="3790950"/>
          </a:xfrm>
          <a:prstGeom prst="rect">
            <a:avLst/>
          </a:prstGeom>
        </p:spPr>
      </p:pic>
    </p:spTree>
    <p:extLst>
      <p:ext uri="{BB962C8B-B14F-4D97-AF65-F5344CB8AC3E}">
        <p14:creationId xmlns:p14="http://schemas.microsoft.com/office/powerpoint/2010/main" val="3703427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C683-6E30-4493-8D74-F5AC7BBDCD69}"/>
              </a:ext>
            </a:extLst>
          </p:cNvPr>
          <p:cNvSpPr>
            <a:spLocks noGrp="1"/>
          </p:cNvSpPr>
          <p:nvPr>
            <p:ph type="title"/>
          </p:nvPr>
        </p:nvSpPr>
        <p:spPr>
          <a:xfrm>
            <a:off x="1024128" y="585216"/>
            <a:ext cx="5927657" cy="1499616"/>
          </a:xfrm>
        </p:spPr>
        <p:txBody>
          <a:bodyPr/>
          <a:lstStyle/>
          <a:p>
            <a:r>
              <a:rPr lang="en-US" dirty="0"/>
              <a:t>coke				</a:t>
            </a:r>
          </a:p>
        </p:txBody>
      </p:sp>
      <p:sp>
        <p:nvSpPr>
          <p:cNvPr id="4" name="Title 1">
            <a:extLst>
              <a:ext uri="{FF2B5EF4-FFF2-40B4-BE49-F238E27FC236}">
                <a16:creationId xmlns:a16="http://schemas.microsoft.com/office/drawing/2014/main" id="{6D820BB3-ABF1-49F5-9878-EAD252B7EB3E}"/>
              </a:ext>
            </a:extLst>
          </p:cNvPr>
          <p:cNvSpPr txBox="1">
            <a:spLocks/>
          </p:cNvSpPr>
          <p:nvPr/>
        </p:nvSpPr>
        <p:spPr>
          <a:xfrm>
            <a:off x="6096000" y="585216"/>
            <a:ext cx="5927657"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dirty="0" err="1"/>
              <a:t>pepsi</a:t>
            </a:r>
            <a:endParaRPr lang="en-US" dirty="0"/>
          </a:p>
        </p:txBody>
      </p:sp>
      <p:cxnSp>
        <p:nvCxnSpPr>
          <p:cNvPr id="6" name="Straight Connector 5">
            <a:extLst>
              <a:ext uri="{FF2B5EF4-FFF2-40B4-BE49-F238E27FC236}">
                <a16:creationId xmlns:a16="http://schemas.microsoft.com/office/drawing/2014/main" id="{31D6EFE6-B3EB-4B93-BF5D-E8E39ADEEB8F}"/>
              </a:ext>
            </a:extLst>
          </p:cNvPr>
          <p:cNvCxnSpPr/>
          <p:nvPr/>
        </p:nvCxnSpPr>
        <p:spPr>
          <a:xfrm>
            <a:off x="5404338" y="0"/>
            <a:ext cx="0" cy="704556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8D5918B-C14E-4DBA-8F5D-BC4CA4829FD5}"/>
              </a:ext>
            </a:extLst>
          </p:cNvPr>
          <p:cNvPicPr>
            <a:picLocks noChangeAspect="1"/>
          </p:cNvPicPr>
          <p:nvPr/>
        </p:nvPicPr>
        <p:blipFill>
          <a:blip r:embed="rId2"/>
          <a:stretch>
            <a:fillRect/>
          </a:stretch>
        </p:blipFill>
        <p:spPr>
          <a:xfrm>
            <a:off x="777387" y="2084832"/>
            <a:ext cx="3790950" cy="3790950"/>
          </a:xfrm>
          <a:prstGeom prst="rect">
            <a:avLst/>
          </a:prstGeom>
        </p:spPr>
      </p:pic>
      <p:pic>
        <p:nvPicPr>
          <p:cNvPr id="8" name="Picture 7">
            <a:extLst>
              <a:ext uri="{FF2B5EF4-FFF2-40B4-BE49-F238E27FC236}">
                <a16:creationId xmlns:a16="http://schemas.microsoft.com/office/drawing/2014/main" id="{247BFC8A-E8BD-4621-949E-1C0E5B53120C}"/>
              </a:ext>
            </a:extLst>
          </p:cNvPr>
          <p:cNvPicPr>
            <a:picLocks noChangeAspect="1"/>
          </p:cNvPicPr>
          <p:nvPr/>
        </p:nvPicPr>
        <p:blipFill>
          <a:blip r:embed="rId2"/>
          <a:stretch>
            <a:fillRect/>
          </a:stretch>
        </p:blipFill>
        <p:spPr>
          <a:xfrm flipH="1">
            <a:off x="6096000" y="2084832"/>
            <a:ext cx="3790950" cy="3790950"/>
          </a:xfrm>
          <a:prstGeom prst="rect">
            <a:avLst/>
          </a:prstGeom>
        </p:spPr>
      </p:pic>
    </p:spTree>
    <p:extLst>
      <p:ext uri="{BB962C8B-B14F-4D97-AF65-F5344CB8AC3E}">
        <p14:creationId xmlns:p14="http://schemas.microsoft.com/office/powerpoint/2010/main" val="1526645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C683-6E30-4493-8D74-F5AC7BBDCD69}"/>
              </a:ext>
            </a:extLst>
          </p:cNvPr>
          <p:cNvSpPr>
            <a:spLocks noGrp="1"/>
          </p:cNvSpPr>
          <p:nvPr>
            <p:ph type="title"/>
          </p:nvPr>
        </p:nvSpPr>
        <p:spPr>
          <a:xfrm>
            <a:off x="1024128" y="585216"/>
            <a:ext cx="5927657" cy="1499616"/>
          </a:xfrm>
        </p:spPr>
        <p:txBody>
          <a:bodyPr/>
          <a:lstStyle/>
          <a:p>
            <a:r>
              <a:rPr lang="en-US" dirty="0"/>
              <a:t>Summer				</a:t>
            </a:r>
          </a:p>
        </p:txBody>
      </p:sp>
      <p:sp>
        <p:nvSpPr>
          <p:cNvPr id="4" name="Title 1">
            <a:extLst>
              <a:ext uri="{FF2B5EF4-FFF2-40B4-BE49-F238E27FC236}">
                <a16:creationId xmlns:a16="http://schemas.microsoft.com/office/drawing/2014/main" id="{6D820BB3-ABF1-49F5-9878-EAD252B7EB3E}"/>
              </a:ext>
            </a:extLst>
          </p:cNvPr>
          <p:cNvSpPr txBox="1">
            <a:spLocks/>
          </p:cNvSpPr>
          <p:nvPr/>
        </p:nvSpPr>
        <p:spPr>
          <a:xfrm>
            <a:off x="6096000" y="585216"/>
            <a:ext cx="5927657"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dirty="0"/>
              <a:t>Winter</a:t>
            </a:r>
          </a:p>
        </p:txBody>
      </p:sp>
      <p:cxnSp>
        <p:nvCxnSpPr>
          <p:cNvPr id="6" name="Straight Connector 5">
            <a:extLst>
              <a:ext uri="{FF2B5EF4-FFF2-40B4-BE49-F238E27FC236}">
                <a16:creationId xmlns:a16="http://schemas.microsoft.com/office/drawing/2014/main" id="{31D6EFE6-B3EB-4B93-BF5D-E8E39ADEEB8F}"/>
              </a:ext>
            </a:extLst>
          </p:cNvPr>
          <p:cNvCxnSpPr/>
          <p:nvPr/>
        </p:nvCxnSpPr>
        <p:spPr>
          <a:xfrm>
            <a:off x="5404338" y="0"/>
            <a:ext cx="0" cy="704556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8D5918B-C14E-4DBA-8F5D-BC4CA4829FD5}"/>
              </a:ext>
            </a:extLst>
          </p:cNvPr>
          <p:cNvPicPr>
            <a:picLocks noChangeAspect="1"/>
          </p:cNvPicPr>
          <p:nvPr/>
        </p:nvPicPr>
        <p:blipFill>
          <a:blip r:embed="rId2"/>
          <a:stretch>
            <a:fillRect/>
          </a:stretch>
        </p:blipFill>
        <p:spPr>
          <a:xfrm>
            <a:off x="777387" y="2084832"/>
            <a:ext cx="3790950" cy="3790950"/>
          </a:xfrm>
          <a:prstGeom prst="rect">
            <a:avLst/>
          </a:prstGeom>
        </p:spPr>
      </p:pic>
      <p:pic>
        <p:nvPicPr>
          <p:cNvPr id="8" name="Picture 7">
            <a:extLst>
              <a:ext uri="{FF2B5EF4-FFF2-40B4-BE49-F238E27FC236}">
                <a16:creationId xmlns:a16="http://schemas.microsoft.com/office/drawing/2014/main" id="{247BFC8A-E8BD-4621-949E-1C0E5B53120C}"/>
              </a:ext>
            </a:extLst>
          </p:cNvPr>
          <p:cNvPicPr>
            <a:picLocks noChangeAspect="1"/>
          </p:cNvPicPr>
          <p:nvPr/>
        </p:nvPicPr>
        <p:blipFill>
          <a:blip r:embed="rId2"/>
          <a:stretch>
            <a:fillRect/>
          </a:stretch>
        </p:blipFill>
        <p:spPr>
          <a:xfrm flipH="1">
            <a:off x="6096000" y="2084832"/>
            <a:ext cx="3790950" cy="3790950"/>
          </a:xfrm>
          <a:prstGeom prst="rect">
            <a:avLst/>
          </a:prstGeom>
        </p:spPr>
      </p:pic>
    </p:spTree>
    <p:extLst>
      <p:ext uri="{BB962C8B-B14F-4D97-AF65-F5344CB8AC3E}">
        <p14:creationId xmlns:p14="http://schemas.microsoft.com/office/powerpoint/2010/main" val="592549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C683-6E30-4493-8D74-F5AC7BBDCD69}"/>
              </a:ext>
            </a:extLst>
          </p:cNvPr>
          <p:cNvSpPr>
            <a:spLocks noGrp="1"/>
          </p:cNvSpPr>
          <p:nvPr>
            <p:ph type="title"/>
          </p:nvPr>
        </p:nvSpPr>
        <p:spPr>
          <a:xfrm>
            <a:off x="1024128" y="585216"/>
            <a:ext cx="5927657" cy="1499616"/>
          </a:xfrm>
        </p:spPr>
        <p:txBody>
          <a:bodyPr/>
          <a:lstStyle/>
          <a:p>
            <a:r>
              <a:rPr lang="en-US" dirty="0"/>
              <a:t>Snap Chat				</a:t>
            </a:r>
          </a:p>
        </p:txBody>
      </p:sp>
      <p:sp>
        <p:nvSpPr>
          <p:cNvPr id="4" name="Title 1">
            <a:extLst>
              <a:ext uri="{FF2B5EF4-FFF2-40B4-BE49-F238E27FC236}">
                <a16:creationId xmlns:a16="http://schemas.microsoft.com/office/drawing/2014/main" id="{6D820BB3-ABF1-49F5-9878-EAD252B7EB3E}"/>
              </a:ext>
            </a:extLst>
          </p:cNvPr>
          <p:cNvSpPr txBox="1">
            <a:spLocks/>
          </p:cNvSpPr>
          <p:nvPr/>
        </p:nvSpPr>
        <p:spPr>
          <a:xfrm>
            <a:off x="6096000" y="585216"/>
            <a:ext cx="5927657"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dirty="0" err="1"/>
              <a:t>Tik</a:t>
            </a:r>
            <a:r>
              <a:rPr lang="en-US" dirty="0"/>
              <a:t> </a:t>
            </a:r>
            <a:r>
              <a:rPr lang="en-US" dirty="0" err="1"/>
              <a:t>tok</a:t>
            </a:r>
            <a:endParaRPr lang="en-US" dirty="0"/>
          </a:p>
        </p:txBody>
      </p:sp>
      <p:cxnSp>
        <p:nvCxnSpPr>
          <p:cNvPr id="6" name="Straight Connector 5">
            <a:extLst>
              <a:ext uri="{FF2B5EF4-FFF2-40B4-BE49-F238E27FC236}">
                <a16:creationId xmlns:a16="http://schemas.microsoft.com/office/drawing/2014/main" id="{31D6EFE6-B3EB-4B93-BF5D-E8E39ADEEB8F}"/>
              </a:ext>
            </a:extLst>
          </p:cNvPr>
          <p:cNvCxnSpPr/>
          <p:nvPr/>
        </p:nvCxnSpPr>
        <p:spPr>
          <a:xfrm>
            <a:off x="5404338" y="0"/>
            <a:ext cx="0" cy="704556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8D5918B-C14E-4DBA-8F5D-BC4CA4829FD5}"/>
              </a:ext>
            </a:extLst>
          </p:cNvPr>
          <p:cNvPicPr>
            <a:picLocks noChangeAspect="1"/>
          </p:cNvPicPr>
          <p:nvPr/>
        </p:nvPicPr>
        <p:blipFill>
          <a:blip r:embed="rId2"/>
          <a:stretch>
            <a:fillRect/>
          </a:stretch>
        </p:blipFill>
        <p:spPr>
          <a:xfrm>
            <a:off x="777387" y="2084832"/>
            <a:ext cx="3790950" cy="3790950"/>
          </a:xfrm>
          <a:prstGeom prst="rect">
            <a:avLst/>
          </a:prstGeom>
        </p:spPr>
      </p:pic>
      <p:pic>
        <p:nvPicPr>
          <p:cNvPr id="8" name="Picture 7">
            <a:extLst>
              <a:ext uri="{FF2B5EF4-FFF2-40B4-BE49-F238E27FC236}">
                <a16:creationId xmlns:a16="http://schemas.microsoft.com/office/drawing/2014/main" id="{247BFC8A-E8BD-4621-949E-1C0E5B53120C}"/>
              </a:ext>
            </a:extLst>
          </p:cNvPr>
          <p:cNvPicPr>
            <a:picLocks noChangeAspect="1"/>
          </p:cNvPicPr>
          <p:nvPr/>
        </p:nvPicPr>
        <p:blipFill>
          <a:blip r:embed="rId2"/>
          <a:stretch>
            <a:fillRect/>
          </a:stretch>
        </p:blipFill>
        <p:spPr>
          <a:xfrm flipH="1">
            <a:off x="6096000" y="2084832"/>
            <a:ext cx="3790950" cy="3790950"/>
          </a:xfrm>
          <a:prstGeom prst="rect">
            <a:avLst/>
          </a:prstGeom>
        </p:spPr>
      </p:pic>
    </p:spTree>
    <p:extLst>
      <p:ext uri="{BB962C8B-B14F-4D97-AF65-F5344CB8AC3E}">
        <p14:creationId xmlns:p14="http://schemas.microsoft.com/office/powerpoint/2010/main" val="250049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C683-6E30-4493-8D74-F5AC7BBDCD69}"/>
              </a:ext>
            </a:extLst>
          </p:cNvPr>
          <p:cNvSpPr>
            <a:spLocks noGrp="1"/>
          </p:cNvSpPr>
          <p:nvPr>
            <p:ph type="title"/>
          </p:nvPr>
        </p:nvSpPr>
        <p:spPr>
          <a:xfrm>
            <a:off x="1024128" y="585216"/>
            <a:ext cx="5927657" cy="1499616"/>
          </a:xfrm>
        </p:spPr>
        <p:txBody>
          <a:bodyPr/>
          <a:lstStyle/>
          <a:p>
            <a:r>
              <a:rPr lang="en-US" dirty="0"/>
              <a:t>TV</a:t>
            </a:r>
          </a:p>
        </p:txBody>
      </p:sp>
      <p:sp>
        <p:nvSpPr>
          <p:cNvPr id="4" name="Title 1">
            <a:extLst>
              <a:ext uri="{FF2B5EF4-FFF2-40B4-BE49-F238E27FC236}">
                <a16:creationId xmlns:a16="http://schemas.microsoft.com/office/drawing/2014/main" id="{6D820BB3-ABF1-49F5-9878-EAD252B7EB3E}"/>
              </a:ext>
            </a:extLst>
          </p:cNvPr>
          <p:cNvSpPr txBox="1">
            <a:spLocks/>
          </p:cNvSpPr>
          <p:nvPr/>
        </p:nvSpPr>
        <p:spPr>
          <a:xfrm>
            <a:off x="6096000" y="585216"/>
            <a:ext cx="5927657"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dirty="0"/>
              <a:t>Music</a:t>
            </a:r>
          </a:p>
        </p:txBody>
      </p:sp>
      <p:cxnSp>
        <p:nvCxnSpPr>
          <p:cNvPr id="6" name="Straight Connector 5">
            <a:extLst>
              <a:ext uri="{FF2B5EF4-FFF2-40B4-BE49-F238E27FC236}">
                <a16:creationId xmlns:a16="http://schemas.microsoft.com/office/drawing/2014/main" id="{31D6EFE6-B3EB-4B93-BF5D-E8E39ADEEB8F}"/>
              </a:ext>
            </a:extLst>
          </p:cNvPr>
          <p:cNvCxnSpPr/>
          <p:nvPr/>
        </p:nvCxnSpPr>
        <p:spPr>
          <a:xfrm>
            <a:off x="5404338" y="0"/>
            <a:ext cx="0" cy="704556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8D5918B-C14E-4DBA-8F5D-BC4CA4829FD5}"/>
              </a:ext>
            </a:extLst>
          </p:cNvPr>
          <p:cNvPicPr>
            <a:picLocks noChangeAspect="1"/>
          </p:cNvPicPr>
          <p:nvPr/>
        </p:nvPicPr>
        <p:blipFill>
          <a:blip r:embed="rId2"/>
          <a:stretch>
            <a:fillRect/>
          </a:stretch>
        </p:blipFill>
        <p:spPr>
          <a:xfrm>
            <a:off x="777387" y="2084832"/>
            <a:ext cx="3790950" cy="3790950"/>
          </a:xfrm>
          <a:prstGeom prst="rect">
            <a:avLst/>
          </a:prstGeom>
        </p:spPr>
      </p:pic>
      <p:pic>
        <p:nvPicPr>
          <p:cNvPr id="8" name="Picture 7">
            <a:extLst>
              <a:ext uri="{FF2B5EF4-FFF2-40B4-BE49-F238E27FC236}">
                <a16:creationId xmlns:a16="http://schemas.microsoft.com/office/drawing/2014/main" id="{247BFC8A-E8BD-4621-949E-1C0E5B53120C}"/>
              </a:ext>
            </a:extLst>
          </p:cNvPr>
          <p:cNvPicPr>
            <a:picLocks noChangeAspect="1"/>
          </p:cNvPicPr>
          <p:nvPr/>
        </p:nvPicPr>
        <p:blipFill>
          <a:blip r:embed="rId2"/>
          <a:stretch>
            <a:fillRect/>
          </a:stretch>
        </p:blipFill>
        <p:spPr>
          <a:xfrm flipH="1">
            <a:off x="6096000" y="2084832"/>
            <a:ext cx="3790950" cy="3790950"/>
          </a:xfrm>
          <a:prstGeom prst="rect">
            <a:avLst/>
          </a:prstGeom>
        </p:spPr>
      </p:pic>
    </p:spTree>
    <p:extLst>
      <p:ext uri="{BB962C8B-B14F-4D97-AF65-F5344CB8AC3E}">
        <p14:creationId xmlns:p14="http://schemas.microsoft.com/office/powerpoint/2010/main" val="2036600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C683-6E30-4493-8D74-F5AC7BBDCD69}"/>
              </a:ext>
            </a:extLst>
          </p:cNvPr>
          <p:cNvSpPr>
            <a:spLocks noGrp="1"/>
          </p:cNvSpPr>
          <p:nvPr>
            <p:ph type="title"/>
          </p:nvPr>
        </p:nvSpPr>
        <p:spPr>
          <a:xfrm>
            <a:off x="1024128" y="585216"/>
            <a:ext cx="5927657" cy="1499616"/>
          </a:xfrm>
        </p:spPr>
        <p:txBody>
          <a:bodyPr/>
          <a:lstStyle/>
          <a:p>
            <a:r>
              <a:rPr lang="en-US" dirty="0"/>
              <a:t>Introvert				</a:t>
            </a:r>
          </a:p>
        </p:txBody>
      </p:sp>
      <p:sp>
        <p:nvSpPr>
          <p:cNvPr id="4" name="Title 1">
            <a:extLst>
              <a:ext uri="{FF2B5EF4-FFF2-40B4-BE49-F238E27FC236}">
                <a16:creationId xmlns:a16="http://schemas.microsoft.com/office/drawing/2014/main" id="{6D820BB3-ABF1-49F5-9878-EAD252B7EB3E}"/>
              </a:ext>
            </a:extLst>
          </p:cNvPr>
          <p:cNvSpPr txBox="1">
            <a:spLocks/>
          </p:cNvSpPr>
          <p:nvPr/>
        </p:nvSpPr>
        <p:spPr>
          <a:xfrm>
            <a:off x="6096000" y="585216"/>
            <a:ext cx="5927657"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dirty="0"/>
              <a:t>Extrovert</a:t>
            </a:r>
          </a:p>
        </p:txBody>
      </p:sp>
      <p:cxnSp>
        <p:nvCxnSpPr>
          <p:cNvPr id="6" name="Straight Connector 5">
            <a:extLst>
              <a:ext uri="{FF2B5EF4-FFF2-40B4-BE49-F238E27FC236}">
                <a16:creationId xmlns:a16="http://schemas.microsoft.com/office/drawing/2014/main" id="{31D6EFE6-B3EB-4B93-BF5D-E8E39ADEEB8F}"/>
              </a:ext>
            </a:extLst>
          </p:cNvPr>
          <p:cNvCxnSpPr/>
          <p:nvPr/>
        </p:nvCxnSpPr>
        <p:spPr>
          <a:xfrm>
            <a:off x="5404338" y="0"/>
            <a:ext cx="0" cy="704556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8D5918B-C14E-4DBA-8F5D-BC4CA4829FD5}"/>
              </a:ext>
            </a:extLst>
          </p:cNvPr>
          <p:cNvPicPr>
            <a:picLocks noChangeAspect="1"/>
          </p:cNvPicPr>
          <p:nvPr/>
        </p:nvPicPr>
        <p:blipFill>
          <a:blip r:embed="rId2"/>
          <a:stretch>
            <a:fillRect/>
          </a:stretch>
        </p:blipFill>
        <p:spPr>
          <a:xfrm>
            <a:off x="777387" y="2084832"/>
            <a:ext cx="3790950" cy="3790950"/>
          </a:xfrm>
          <a:prstGeom prst="rect">
            <a:avLst/>
          </a:prstGeom>
        </p:spPr>
      </p:pic>
      <p:pic>
        <p:nvPicPr>
          <p:cNvPr id="8" name="Picture 7">
            <a:extLst>
              <a:ext uri="{FF2B5EF4-FFF2-40B4-BE49-F238E27FC236}">
                <a16:creationId xmlns:a16="http://schemas.microsoft.com/office/drawing/2014/main" id="{247BFC8A-E8BD-4621-949E-1C0E5B53120C}"/>
              </a:ext>
            </a:extLst>
          </p:cNvPr>
          <p:cNvPicPr>
            <a:picLocks noChangeAspect="1"/>
          </p:cNvPicPr>
          <p:nvPr/>
        </p:nvPicPr>
        <p:blipFill>
          <a:blip r:embed="rId2"/>
          <a:stretch>
            <a:fillRect/>
          </a:stretch>
        </p:blipFill>
        <p:spPr>
          <a:xfrm flipH="1">
            <a:off x="6096000" y="2084832"/>
            <a:ext cx="3790950" cy="3790950"/>
          </a:xfrm>
          <a:prstGeom prst="rect">
            <a:avLst/>
          </a:prstGeom>
        </p:spPr>
      </p:pic>
    </p:spTree>
    <p:extLst>
      <p:ext uri="{BB962C8B-B14F-4D97-AF65-F5344CB8AC3E}">
        <p14:creationId xmlns:p14="http://schemas.microsoft.com/office/powerpoint/2010/main" val="1496003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C683-6E30-4493-8D74-F5AC7BBDCD69}"/>
              </a:ext>
            </a:extLst>
          </p:cNvPr>
          <p:cNvSpPr>
            <a:spLocks noGrp="1"/>
          </p:cNvSpPr>
          <p:nvPr>
            <p:ph type="title"/>
          </p:nvPr>
        </p:nvSpPr>
        <p:spPr>
          <a:xfrm>
            <a:off x="1024128" y="585216"/>
            <a:ext cx="5927657" cy="1499616"/>
          </a:xfrm>
        </p:spPr>
        <p:txBody>
          <a:bodyPr/>
          <a:lstStyle/>
          <a:p>
            <a:r>
              <a:rPr lang="en-US" dirty="0"/>
              <a:t>Honesty</a:t>
            </a:r>
          </a:p>
        </p:txBody>
      </p:sp>
      <p:sp>
        <p:nvSpPr>
          <p:cNvPr id="4" name="Title 1">
            <a:extLst>
              <a:ext uri="{FF2B5EF4-FFF2-40B4-BE49-F238E27FC236}">
                <a16:creationId xmlns:a16="http://schemas.microsoft.com/office/drawing/2014/main" id="{6D820BB3-ABF1-49F5-9878-EAD252B7EB3E}"/>
              </a:ext>
            </a:extLst>
          </p:cNvPr>
          <p:cNvSpPr txBox="1">
            <a:spLocks/>
          </p:cNvSpPr>
          <p:nvPr/>
        </p:nvSpPr>
        <p:spPr>
          <a:xfrm>
            <a:off x="6096000" y="585216"/>
            <a:ext cx="5927657"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dirty="0"/>
              <a:t>Other’s Feelings</a:t>
            </a:r>
          </a:p>
        </p:txBody>
      </p:sp>
      <p:cxnSp>
        <p:nvCxnSpPr>
          <p:cNvPr id="6" name="Straight Connector 5">
            <a:extLst>
              <a:ext uri="{FF2B5EF4-FFF2-40B4-BE49-F238E27FC236}">
                <a16:creationId xmlns:a16="http://schemas.microsoft.com/office/drawing/2014/main" id="{31D6EFE6-B3EB-4B93-BF5D-E8E39ADEEB8F}"/>
              </a:ext>
            </a:extLst>
          </p:cNvPr>
          <p:cNvCxnSpPr/>
          <p:nvPr/>
        </p:nvCxnSpPr>
        <p:spPr>
          <a:xfrm>
            <a:off x="5404338" y="0"/>
            <a:ext cx="0" cy="704556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8D5918B-C14E-4DBA-8F5D-BC4CA4829FD5}"/>
              </a:ext>
            </a:extLst>
          </p:cNvPr>
          <p:cNvPicPr>
            <a:picLocks noChangeAspect="1"/>
          </p:cNvPicPr>
          <p:nvPr/>
        </p:nvPicPr>
        <p:blipFill>
          <a:blip r:embed="rId2"/>
          <a:stretch>
            <a:fillRect/>
          </a:stretch>
        </p:blipFill>
        <p:spPr>
          <a:xfrm>
            <a:off x="777387" y="2084832"/>
            <a:ext cx="3790950" cy="3790950"/>
          </a:xfrm>
          <a:prstGeom prst="rect">
            <a:avLst/>
          </a:prstGeom>
        </p:spPr>
      </p:pic>
      <p:pic>
        <p:nvPicPr>
          <p:cNvPr id="8" name="Picture 7">
            <a:extLst>
              <a:ext uri="{FF2B5EF4-FFF2-40B4-BE49-F238E27FC236}">
                <a16:creationId xmlns:a16="http://schemas.microsoft.com/office/drawing/2014/main" id="{247BFC8A-E8BD-4621-949E-1C0E5B53120C}"/>
              </a:ext>
            </a:extLst>
          </p:cNvPr>
          <p:cNvPicPr>
            <a:picLocks noChangeAspect="1"/>
          </p:cNvPicPr>
          <p:nvPr/>
        </p:nvPicPr>
        <p:blipFill>
          <a:blip r:embed="rId2"/>
          <a:stretch>
            <a:fillRect/>
          </a:stretch>
        </p:blipFill>
        <p:spPr>
          <a:xfrm flipH="1">
            <a:off x="6096000" y="2084832"/>
            <a:ext cx="3790950" cy="3790950"/>
          </a:xfrm>
          <a:prstGeom prst="rect">
            <a:avLst/>
          </a:prstGeom>
        </p:spPr>
      </p:pic>
    </p:spTree>
    <p:extLst>
      <p:ext uri="{BB962C8B-B14F-4D97-AF65-F5344CB8AC3E}">
        <p14:creationId xmlns:p14="http://schemas.microsoft.com/office/powerpoint/2010/main" val="2160755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26AD4-0F6B-4E71-9224-A16F32E8A2F6}"/>
              </a:ext>
            </a:extLst>
          </p:cNvPr>
          <p:cNvSpPr>
            <a:spLocks noGrp="1"/>
          </p:cNvSpPr>
          <p:nvPr>
            <p:ph type="title"/>
          </p:nvPr>
        </p:nvSpPr>
        <p:spPr/>
        <p:txBody>
          <a:bodyPr/>
          <a:lstStyle/>
          <a:p>
            <a:r>
              <a:rPr lang="en-US" dirty="0"/>
              <a:t>Meet Mrs. Malinda</a:t>
            </a:r>
          </a:p>
        </p:txBody>
      </p:sp>
      <p:pic>
        <p:nvPicPr>
          <p:cNvPr id="2058" name="Picture 10">
            <a:extLst>
              <a:ext uri="{FF2B5EF4-FFF2-40B4-BE49-F238E27FC236}">
                <a16:creationId xmlns:a16="http://schemas.microsoft.com/office/drawing/2014/main" id="{9B8D3C5C-3C25-4C96-A055-BB9124B26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128" y="1889292"/>
            <a:ext cx="1962150" cy="23336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C073F8F9-4361-4988-9A77-EC141FBEF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900" y="1729887"/>
            <a:ext cx="1600200" cy="284797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658F504E-2483-4B25-8308-E5C94609E2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3797" y="1729887"/>
            <a:ext cx="2124075" cy="215265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E3BB8C8E-0D69-49FA-A051-F6A404F939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5283" y="4577862"/>
            <a:ext cx="238125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a:extLst>
              <a:ext uri="{FF2B5EF4-FFF2-40B4-BE49-F238E27FC236}">
                <a16:creationId xmlns:a16="http://schemas.microsoft.com/office/drawing/2014/main" id="{FC1ADA5E-875C-44E5-A5E1-862E1CB516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5283" y="1889292"/>
            <a:ext cx="3050931" cy="4067908"/>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a:extLst>
              <a:ext uri="{FF2B5EF4-FFF2-40B4-BE49-F238E27FC236}">
                <a16:creationId xmlns:a16="http://schemas.microsoft.com/office/drawing/2014/main" id="{06B2C255-3F59-4DBF-B713-2B5E67198E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128502">
            <a:off x="6161202" y="2072951"/>
            <a:ext cx="4825563" cy="3619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62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C683-6E30-4493-8D74-F5AC7BBDCD69}"/>
              </a:ext>
            </a:extLst>
          </p:cNvPr>
          <p:cNvSpPr>
            <a:spLocks noGrp="1"/>
          </p:cNvSpPr>
          <p:nvPr>
            <p:ph type="title"/>
          </p:nvPr>
        </p:nvSpPr>
        <p:spPr>
          <a:xfrm>
            <a:off x="1024128" y="585216"/>
            <a:ext cx="5927657" cy="1499616"/>
          </a:xfrm>
        </p:spPr>
        <p:txBody>
          <a:bodyPr/>
          <a:lstStyle/>
          <a:p>
            <a:r>
              <a:rPr lang="en-US" dirty="0"/>
              <a:t>College				</a:t>
            </a:r>
          </a:p>
        </p:txBody>
      </p:sp>
      <p:sp>
        <p:nvSpPr>
          <p:cNvPr id="4" name="Title 1">
            <a:extLst>
              <a:ext uri="{FF2B5EF4-FFF2-40B4-BE49-F238E27FC236}">
                <a16:creationId xmlns:a16="http://schemas.microsoft.com/office/drawing/2014/main" id="{6D820BB3-ABF1-49F5-9878-EAD252B7EB3E}"/>
              </a:ext>
            </a:extLst>
          </p:cNvPr>
          <p:cNvSpPr txBox="1">
            <a:spLocks/>
          </p:cNvSpPr>
          <p:nvPr/>
        </p:nvSpPr>
        <p:spPr>
          <a:xfrm>
            <a:off x="6096000" y="585216"/>
            <a:ext cx="5927657"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dirty="0"/>
              <a:t>Trade School/</a:t>
            </a:r>
          </a:p>
          <a:p>
            <a:r>
              <a:rPr lang="en-US" dirty="0"/>
              <a:t>Work/Military</a:t>
            </a:r>
          </a:p>
        </p:txBody>
      </p:sp>
      <p:cxnSp>
        <p:nvCxnSpPr>
          <p:cNvPr id="6" name="Straight Connector 5">
            <a:extLst>
              <a:ext uri="{FF2B5EF4-FFF2-40B4-BE49-F238E27FC236}">
                <a16:creationId xmlns:a16="http://schemas.microsoft.com/office/drawing/2014/main" id="{31D6EFE6-B3EB-4B93-BF5D-E8E39ADEEB8F}"/>
              </a:ext>
            </a:extLst>
          </p:cNvPr>
          <p:cNvCxnSpPr/>
          <p:nvPr/>
        </p:nvCxnSpPr>
        <p:spPr>
          <a:xfrm>
            <a:off x="5404338" y="0"/>
            <a:ext cx="0" cy="704556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8D5918B-C14E-4DBA-8F5D-BC4CA4829FD5}"/>
              </a:ext>
            </a:extLst>
          </p:cNvPr>
          <p:cNvPicPr>
            <a:picLocks noChangeAspect="1"/>
          </p:cNvPicPr>
          <p:nvPr/>
        </p:nvPicPr>
        <p:blipFill>
          <a:blip r:embed="rId2"/>
          <a:stretch>
            <a:fillRect/>
          </a:stretch>
        </p:blipFill>
        <p:spPr>
          <a:xfrm>
            <a:off x="777387" y="2084832"/>
            <a:ext cx="3790950" cy="3790950"/>
          </a:xfrm>
          <a:prstGeom prst="rect">
            <a:avLst/>
          </a:prstGeom>
        </p:spPr>
      </p:pic>
      <p:pic>
        <p:nvPicPr>
          <p:cNvPr id="8" name="Picture 7">
            <a:extLst>
              <a:ext uri="{FF2B5EF4-FFF2-40B4-BE49-F238E27FC236}">
                <a16:creationId xmlns:a16="http://schemas.microsoft.com/office/drawing/2014/main" id="{247BFC8A-E8BD-4621-949E-1C0E5B53120C}"/>
              </a:ext>
            </a:extLst>
          </p:cNvPr>
          <p:cNvPicPr>
            <a:picLocks noChangeAspect="1"/>
          </p:cNvPicPr>
          <p:nvPr/>
        </p:nvPicPr>
        <p:blipFill>
          <a:blip r:embed="rId2"/>
          <a:stretch>
            <a:fillRect/>
          </a:stretch>
        </p:blipFill>
        <p:spPr>
          <a:xfrm flipH="1">
            <a:off x="6096000" y="2084832"/>
            <a:ext cx="3790950" cy="3790950"/>
          </a:xfrm>
          <a:prstGeom prst="rect">
            <a:avLst/>
          </a:prstGeom>
        </p:spPr>
      </p:pic>
    </p:spTree>
    <p:extLst>
      <p:ext uri="{BB962C8B-B14F-4D97-AF65-F5344CB8AC3E}">
        <p14:creationId xmlns:p14="http://schemas.microsoft.com/office/powerpoint/2010/main" val="1397094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02B7B-68B9-49AA-BE2D-8654B374BCCD}"/>
              </a:ext>
            </a:extLst>
          </p:cNvPr>
          <p:cNvSpPr>
            <a:spLocks noGrp="1"/>
          </p:cNvSpPr>
          <p:nvPr>
            <p:ph type="title"/>
          </p:nvPr>
        </p:nvSpPr>
        <p:spPr>
          <a:xfrm>
            <a:off x="1024128" y="585216"/>
            <a:ext cx="9720072" cy="1499616"/>
          </a:xfrm>
        </p:spPr>
        <p:txBody>
          <a:bodyPr/>
          <a:lstStyle/>
          <a:p>
            <a:r>
              <a:rPr lang="en-US" dirty="0"/>
              <a:t>Contact Information </a:t>
            </a:r>
          </a:p>
        </p:txBody>
      </p:sp>
      <p:sp>
        <p:nvSpPr>
          <p:cNvPr id="3" name="Content Placeholder 2">
            <a:extLst>
              <a:ext uri="{FF2B5EF4-FFF2-40B4-BE49-F238E27FC236}">
                <a16:creationId xmlns:a16="http://schemas.microsoft.com/office/drawing/2014/main" id="{965FA84E-7007-4E4F-BCDE-3DB290FAA596}"/>
              </a:ext>
            </a:extLst>
          </p:cNvPr>
          <p:cNvSpPr>
            <a:spLocks noGrp="1"/>
          </p:cNvSpPr>
          <p:nvPr>
            <p:ph idx="1"/>
          </p:nvPr>
        </p:nvSpPr>
        <p:spPr>
          <a:xfrm>
            <a:off x="1251678" y="1617785"/>
            <a:ext cx="10178322" cy="4261807"/>
          </a:xfrm>
        </p:spPr>
        <p:txBody>
          <a:bodyPr>
            <a:normAutofit/>
          </a:bodyPr>
          <a:lstStyle/>
          <a:p>
            <a:pPr marL="0" indent="0">
              <a:buNone/>
            </a:pPr>
            <a:r>
              <a:rPr lang="en-US" sz="3600"/>
              <a:t>Email: </a:t>
            </a:r>
            <a:r>
              <a:rPr lang="en-US" sz="3600">
                <a:hlinkClick r:id="rId2"/>
              </a:rPr>
              <a:t>samanthamalinda@Johnston.k12.nc.us</a:t>
            </a:r>
            <a:endParaRPr lang="en-US" sz="3600"/>
          </a:p>
          <a:p>
            <a:pPr marL="0" indent="0">
              <a:buNone/>
            </a:pPr>
            <a:r>
              <a:rPr lang="en-US" sz="3600"/>
              <a:t>Website: </a:t>
            </a:r>
            <a:r>
              <a:rPr lang="en-US" sz="3600">
                <a:hlinkClick r:id="rId3"/>
              </a:rPr>
              <a:t>http://bit.ly/mrsmalindasmathclass</a:t>
            </a:r>
            <a:r>
              <a:rPr lang="en-US" sz="3600"/>
              <a:t> </a:t>
            </a:r>
            <a:endParaRPr lang="en-US" sz="3600" dirty="0"/>
          </a:p>
        </p:txBody>
      </p:sp>
      <p:pic>
        <p:nvPicPr>
          <p:cNvPr id="6" name="Picture 5">
            <a:extLst>
              <a:ext uri="{FF2B5EF4-FFF2-40B4-BE49-F238E27FC236}">
                <a16:creationId xmlns:a16="http://schemas.microsoft.com/office/drawing/2014/main" id="{F61749D5-AF23-4352-9337-7319B6D62C90}"/>
              </a:ext>
            </a:extLst>
          </p:cNvPr>
          <p:cNvPicPr>
            <a:picLocks noChangeAspect="1"/>
          </p:cNvPicPr>
          <p:nvPr/>
        </p:nvPicPr>
        <p:blipFill>
          <a:blip r:embed="rId4"/>
          <a:stretch>
            <a:fillRect/>
          </a:stretch>
        </p:blipFill>
        <p:spPr>
          <a:xfrm>
            <a:off x="7831431" y="3067050"/>
            <a:ext cx="3790950" cy="3790950"/>
          </a:xfrm>
          <a:prstGeom prst="rect">
            <a:avLst/>
          </a:prstGeom>
        </p:spPr>
      </p:pic>
    </p:spTree>
    <p:extLst>
      <p:ext uri="{BB962C8B-B14F-4D97-AF65-F5344CB8AC3E}">
        <p14:creationId xmlns:p14="http://schemas.microsoft.com/office/powerpoint/2010/main" val="2113400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7CD40-B9EC-48E3-A03E-4375C0157332}"/>
              </a:ext>
            </a:extLst>
          </p:cNvPr>
          <p:cNvSpPr>
            <a:spLocks noGrp="1"/>
          </p:cNvSpPr>
          <p:nvPr>
            <p:ph type="title"/>
          </p:nvPr>
        </p:nvSpPr>
        <p:spPr/>
        <p:txBody>
          <a:bodyPr/>
          <a:lstStyle/>
          <a:p>
            <a:r>
              <a:rPr lang="en-US" dirty="0"/>
              <a:t>Syllabus – Math 3</a:t>
            </a:r>
          </a:p>
        </p:txBody>
      </p:sp>
      <p:sp>
        <p:nvSpPr>
          <p:cNvPr id="3" name="Content Placeholder 2">
            <a:extLst>
              <a:ext uri="{FF2B5EF4-FFF2-40B4-BE49-F238E27FC236}">
                <a16:creationId xmlns:a16="http://schemas.microsoft.com/office/drawing/2014/main" id="{94C1BD12-6323-4428-AA6B-C12DB101FC87}"/>
              </a:ext>
            </a:extLst>
          </p:cNvPr>
          <p:cNvSpPr txBox="1">
            <a:spLocks/>
          </p:cNvSpPr>
          <p:nvPr/>
        </p:nvSpPr>
        <p:spPr>
          <a:xfrm>
            <a:off x="707585" y="2084832"/>
            <a:ext cx="5176579" cy="4224528"/>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Clr>
                <a:srgbClr val="1CADE4"/>
              </a:buClr>
            </a:pPr>
            <a:r>
              <a:rPr lang="en-US" sz="2000" b="1" u="sng" dirty="0">
                <a:solidFill>
                  <a:prstClr val="black"/>
                </a:solidFill>
              </a:rPr>
              <a:t>Prerequisites:</a:t>
            </a:r>
            <a:r>
              <a:rPr lang="en-US" sz="2000" b="1" dirty="0">
                <a:solidFill>
                  <a:prstClr val="black"/>
                </a:solidFill>
              </a:rPr>
              <a:t>  </a:t>
            </a:r>
            <a:r>
              <a:rPr lang="en-US" sz="2000" dirty="0">
                <a:solidFill>
                  <a:prstClr val="black"/>
                </a:solidFill>
              </a:rPr>
              <a:t>Math 1, Math 2</a:t>
            </a:r>
          </a:p>
          <a:p>
            <a:pPr>
              <a:buClr>
                <a:srgbClr val="1CADE4"/>
              </a:buClr>
            </a:pPr>
            <a:endParaRPr lang="en-US" sz="2000" dirty="0">
              <a:solidFill>
                <a:prstClr val="black"/>
              </a:solidFill>
            </a:endParaRPr>
          </a:p>
          <a:p>
            <a:pPr>
              <a:buClr>
                <a:srgbClr val="1CADE4"/>
              </a:buClr>
            </a:pPr>
            <a:r>
              <a:rPr lang="en-US" sz="2000" b="1" u="sng" dirty="0">
                <a:solidFill>
                  <a:prstClr val="black"/>
                </a:solidFill>
              </a:rPr>
              <a:t>Class Supplies: </a:t>
            </a:r>
          </a:p>
          <a:p>
            <a:pPr>
              <a:buClr>
                <a:srgbClr val="1CADE4"/>
              </a:buClr>
            </a:pPr>
            <a:r>
              <a:rPr lang="en-US" sz="2000" b="1" dirty="0">
                <a:solidFill>
                  <a:prstClr val="black"/>
                </a:solidFill>
              </a:rPr>
              <a:t>Notebook (no later than Wednesday, Jan 8)</a:t>
            </a:r>
          </a:p>
          <a:p>
            <a:pPr>
              <a:buClr>
                <a:srgbClr val="1CADE4"/>
              </a:buClr>
            </a:pPr>
            <a:r>
              <a:rPr lang="en-US" sz="2000" dirty="0">
                <a:solidFill>
                  <a:prstClr val="black"/>
                </a:solidFill>
              </a:rPr>
              <a:t>1 inch binder or 3 prong folder</a:t>
            </a:r>
          </a:p>
          <a:p>
            <a:pPr>
              <a:buClr>
                <a:srgbClr val="1CADE4"/>
              </a:buClr>
            </a:pPr>
            <a:r>
              <a:rPr lang="en-US" sz="2000" dirty="0">
                <a:solidFill>
                  <a:prstClr val="black"/>
                </a:solidFill>
              </a:rPr>
              <a:t>Paper</a:t>
            </a:r>
          </a:p>
          <a:p>
            <a:pPr>
              <a:buClr>
                <a:srgbClr val="1CADE4"/>
              </a:buClr>
            </a:pPr>
            <a:r>
              <a:rPr lang="en-US" sz="2000" dirty="0">
                <a:solidFill>
                  <a:prstClr val="black"/>
                </a:solidFill>
              </a:rPr>
              <a:t>Pencils</a:t>
            </a:r>
          </a:p>
          <a:p>
            <a:pPr>
              <a:buClr>
                <a:srgbClr val="1CADE4"/>
              </a:buClr>
            </a:pPr>
            <a:r>
              <a:rPr lang="en-US" sz="2000" dirty="0">
                <a:solidFill>
                  <a:prstClr val="black"/>
                </a:solidFill>
              </a:rPr>
              <a:t>TI-83 or Ti-84 calculator</a:t>
            </a:r>
          </a:p>
          <a:p>
            <a:pPr>
              <a:buClr>
                <a:srgbClr val="1CADE4"/>
              </a:buClr>
            </a:pPr>
            <a:r>
              <a:rPr lang="en-US" sz="2000" dirty="0">
                <a:solidFill>
                  <a:prstClr val="black"/>
                </a:solidFill>
              </a:rPr>
              <a:t>*Optional Supplies: tissues, paper towels, copy paper</a:t>
            </a:r>
          </a:p>
          <a:p>
            <a:endParaRPr lang="en-US" dirty="0"/>
          </a:p>
        </p:txBody>
      </p:sp>
      <p:sp>
        <p:nvSpPr>
          <p:cNvPr id="4" name="Content Placeholder 3">
            <a:extLst>
              <a:ext uri="{FF2B5EF4-FFF2-40B4-BE49-F238E27FC236}">
                <a16:creationId xmlns:a16="http://schemas.microsoft.com/office/drawing/2014/main" id="{B0DCFA6A-16A4-459B-BDE8-CAABB3A5B286}"/>
              </a:ext>
            </a:extLst>
          </p:cNvPr>
          <p:cNvSpPr txBox="1">
            <a:spLocks/>
          </p:cNvSpPr>
          <p:nvPr/>
        </p:nvSpPr>
        <p:spPr>
          <a:xfrm>
            <a:off x="6372114" y="91978"/>
            <a:ext cx="5819886" cy="6674044"/>
          </a:xfrm>
          <a:prstGeom prst="rect">
            <a:avLst/>
          </a:prstGeom>
        </p:spPr>
        <p:txBody>
          <a:bodyPr>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b="1" u="sng"/>
              <a:t>Course Topics: </a:t>
            </a:r>
            <a:endParaRPr lang="en-US"/>
          </a:p>
          <a:p>
            <a:pPr marL="342900" indent="-342900">
              <a:lnSpc>
                <a:spcPct val="115000"/>
              </a:lnSpc>
              <a:spcBef>
                <a:spcPts val="0"/>
              </a:spcBef>
              <a:spcAft>
                <a:spcPts val="0"/>
              </a:spcAft>
              <a:buFont typeface="Arial" panose="020B0604020202020204" pitchFamily="34" charset="0"/>
              <a:buChar char="●"/>
            </a:pPr>
            <a:r>
              <a:rPr lang="en-US" sz="2400">
                <a:ea typeface="Times New Roman" panose="02020603050405020304" pitchFamily="18" charset="0"/>
                <a:cs typeface="Calibri" panose="020F0502020204030204" pitchFamily="34" charset="0"/>
              </a:rPr>
              <a:t>Functions and Inverses</a:t>
            </a:r>
          </a:p>
          <a:p>
            <a:pPr marL="342900" indent="-342900">
              <a:lnSpc>
                <a:spcPct val="115000"/>
              </a:lnSpc>
              <a:spcBef>
                <a:spcPts val="0"/>
              </a:spcBef>
              <a:spcAft>
                <a:spcPts val="0"/>
              </a:spcAft>
              <a:buFont typeface="Arial" panose="020B0604020202020204" pitchFamily="34" charset="0"/>
              <a:buChar char="●"/>
            </a:pPr>
            <a:r>
              <a:rPr lang="en-US" sz="2400">
                <a:ea typeface="Times New Roman" panose="02020603050405020304" pitchFamily="18" charset="0"/>
                <a:cs typeface="Calibri" panose="020F0502020204030204" pitchFamily="34" charset="0"/>
              </a:rPr>
              <a:t>Exponentials and Logarithmic Functions</a:t>
            </a:r>
          </a:p>
          <a:p>
            <a:pPr marL="342900" indent="-342900">
              <a:lnSpc>
                <a:spcPct val="115000"/>
              </a:lnSpc>
              <a:spcBef>
                <a:spcPts val="0"/>
              </a:spcBef>
              <a:spcAft>
                <a:spcPts val="0"/>
              </a:spcAft>
              <a:buFont typeface="Arial" panose="020B0604020202020204" pitchFamily="34" charset="0"/>
              <a:buChar char="●"/>
            </a:pPr>
            <a:r>
              <a:rPr lang="en-US" sz="2400">
                <a:ea typeface="Times New Roman" panose="02020603050405020304" pitchFamily="18" charset="0"/>
                <a:cs typeface="Calibri" panose="020F0502020204030204" pitchFamily="34" charset="0"/>
              </a:rPr>
              <a:t>Polynomials</a:t>
            </a:r>
          </a:p>
          <a:p>
            <a:pPr marL="342900" indent="-342900">
              <a:lnSpc>
                <a:spcPct val="115000"/>
              </a:lnSpc>
              <a:spcBef>
                <a:spcPts val="0"/>
              </a:spcBef>
              <a:spcAft>
                <a:spcPts val="0"/>
              </a:spcAft>
              <a:buFont typeface="Arial" panose="020B0604020202020204" pitchFamily="34" charset="0"/>
              <a:buChar char="●"/>
            </a:pPr>
            <a:r>
              <a:rPr lang="en-US" sz="2400">
                <a:ea typeface="Times New Roman" panose="02020603050405020304" pitchFamily="18" charset="0"/>
                <a:cs typeface="Calibri" panose="020F0502020204030204" pitchFamily="34" charset="0"/>
              </a:rPr>
              <a:t>Rational Functions</a:t>
            </a:r>
          </a:p>
          <a:p>
            <a:pPr marL="342900" indent="-342900">
              <a:lnSpc>
                <a:spcPct val="115000"/>
              </a:lnSpc>
              <a:spcBef>
                <a:spcPts val="0"/>
              </a:spcBef>
              <a:spcAft>
                <a:spcPts val="0"/>
              </a:spcAft>
              <a:buFont typeface="Arial" panose="020B0604020202020204" pitchFamily="34" charset="0"/>
              <a:buChar char="●"/>
            </a:pPr>
            <a:r>
              <a:rPr lang="en-US" sz="2400">
                <a:ea typeface="Times New Roman" panose="02020603050405020304" pitchFamily="18" charset="0"/>
                <a:cs typeface="Calibri" panose="020F0502020204030204" pitchFamily="34" charset="0"/>
              </a:rPr>
              <a:t>Geometry</a:t>
            </a:r>
          </a:p>
          <a:p>
            <a:pPr marL="342900" indent="-342900">
              <a:lnSpc>
                <a:spcPct val="115000"/>
              </a:lnSpc>
              <a:spcBef>
                <a:spcPts val="0"/>
              </a:spcBef>
              <a:spcAft>
                <a:spcPts val="0"/>
              </a:spcAft>
              <a:buFont typeface="Arial" panose="020B0604020202020204" pitchFamily="34" charset="0"/>
              <a:buChar char="●"/>
            </a:pPr>
            <a:r>
              <a:rPr lang="en-US" sz="2400">
                <a:ea typeface="Times New Roman" panose="02020603050405020304" pitchFamily="18" charset="0"/>
                <a:cs typeface="Calibri" panose="020F0502020204030204" pitchFamily="34" charset="0"/>
              </a:rPr>
              <a:t>Parallelograms</a:t>
            </a:r>
          </a:p>
          <a:p>
            <a:pPr marL="342900" indent="-342900">
              <a:lnSpc>
                <a:spcPct val="115000"/>
              </a:lnSpc>
              <a:spcBef>
                <a:spcPts val="0"/>
              </a:spcBef>
              <a:spcAft>
                <a:spcPts val="0"/>
              </a:spcAft>
              <a:buFont typeface="Arial" panose="020B0604020202020204" pitchFamily="34" charset="0"/>
              <a:buChar char="●"/>
            </a:pPr>
            <a:r>
              <a:rPr lang="en-US" sz="2400">
                <a:ea typeface="Times New Roman" panose="02020603050405020304" pitchFamily="18" charset="0"/>
                <a:cs typeface="Calibri" panose="020F0502020204030204" pitchFamily="34" charset="0"/>
              </a:rPr>
              <a:t>Circles and Triangles</a:t>
            </a:r>
          </a:p>
          <a:p>
            <a:pPr marL="342900" indent="-342900">
              <a:lnSpc>
                <a:spcPct val="115000"/>
              </a:lnSpc>
              <a:spcBef>
                <a:spcPts val="0"/>
              </a:spcBef>
              <a:spcAft>
                <a:spcPts val="0"/>
              </a:spcAft>
              <a:buFont typeface="Arial" panose="020B0604020202020204" pitchFamily="34" charset="0"/>
              <a:buChar char="●"/>
            </a:pPr>
            <a:r>
              <a:rPr lang="en-US" sz="2400">
                <a:ea typeface="Times New Roman" panose="02020603050405020304" pitchFamily="18" charset="0"/>
                <a:cs typeface="Calibri" panose="020F0502020204030204" pitchFamily="34" charset="0"/>
              </a:rPr>
              <a:t>Trigonometric Functions</a:t>
            </a:r>
          </a:p>
          <a:p>
            <a:pPr marL="342900" indent="-342900">
              <a:lnSpc>
                <a:spcPct val="115000"/>
              </a:lnSpc>
              <a:spcBef>
                <a:spcPts val="0"/>
              </a:spcBef>
              <a:spcAft>
                <a:spcPts val="0"/>
              </a:spcAft>
              <a:buFont typeface="Arial" panose="020B0604020202020204" pitchFamily="34" charset="0"/>
              <a:buChar char="●"/>
            </a:pPr>
            <a:endParaRPr lang="en-US" sz="2000">
              <a:ea typeface="Calibri" panose="020F0502020204030204" pitchFamily="34" charset="0"/>
              <a:cs typeface="Calibri" panose="020F0502020204030204" pitchFamily="34" charset="0"/>
            </a:endParaRPr>
          </a:p>
          <a:p>
            <a:r>
              <a:rPr lang="en-US" sz="2600" b="1"/>
              <a:t> </a:t>
            </a:r>
            <a:r>
              <a:rPr lang="en-US" sz="2600" b="1" u="sng"/>
              <a:t>Grading:</a:t>
            </a:r>
            <a:endParaRPr lang="en-US" sz="2600"/>
          </a:p>
          <a:p>
            <a:r>
              <a:rPr lang="en-US" sz="2600"/>
              <a:t>Students will be graded on homework, class work, quizzes, special assignments, and tests. All CHS Math classes now work with a points system. Each assignment is given a point value based on the amount of material covered and student work involved.  For example, unit assessments cover more material than individual quizzes therefore, will have a higher point value.</a:t>
            </a:r>
            <a:r>
              <a:rPr lang="en-US" sz="2600" b="1"/>
              <a:t>  Students will only be allowed 1 class period to complete major assessments(unless stated in accommodation). Assessments are designed to take less than one full class period. </a:t>
            </a:r>
            <a:endParaRPr lang="en-US" sz="2600" b="1" dirty="0"/>
          </a:p>
        </p:txBody>
      </p:sp>
      <p:pic>
        <p:nvPicPr>
          <p:cNvPr id="5" name="Picture 4">
            <a:extLst>
              <a:ext uri="{FF2B5EF4-FFF2-40B4-BE49-F238E27FC236}">
                <a16:creationId xmlns:a16="http://schemas.microsoft.com/office/drawing/2014/main" id="{5A60BCA9-B610-4B3D-BE9D-6CA47031AC79}"/>
              </a:ext>
            </a:extLst>
          </p:cNvPr>
          <p:cNvPicPr>
            <a:picLocks noChangeAspect="1"/>
          </p:cNvPicPr>
          <p:nvPr/>
        </p:nvPicPr>
        <p:blipFill rotWithShape="1">
          <a:blip r:embed="rId2"/>
          <a:srcRect l="25519" t="13759" r="23780"/>
          <a:stretch/>
        </p:blipFill>
        <p:spPr>
          <a:xfrm>
            <a:off x="5111262" y="1012480"/>
            <a:ext cx="1260852" cy="2144703"/>
          </a:xfrm>
          <a:prstGeom prst="rect">
            <a:avLst/>
          </a:prstGeom>
        </p:spPr>
      </p:pic>
    </p:spTree>
    <p:extLst>
      <p:ext uri="{BB962C8B-B14F-4D97-AF65-F5344CB8AC3E}">
        <p14:creationId xmlns:p14="http://schemas.microsoft.com/office/powerpoint/2010/main" val="3622302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7CD40-B9EC-48E3-A03E-4375C0157332}"/>
              </a:ext>
            </a:extLst>
          </p:cNvPr>
          <p:cNvSpPr>
            <a:spLocks noGrp="1"/>
          </p:cNvSpPr>
          <p:nvPr>
            <p:ph type="title"/>
          </p:nvPr>
        </p:nvSpPr>
        <p:spPr/>
        <p:txBody>
          <a:bodyPr/>
          <a:lstStyle/>
          <a:p>
            <a:r>
              <a:rPr lang="en-US" dirty="0"/>
              <a:t>Syllabus – Math 3</a:t>
            </a:r>
          </a:p>
        </p:txBody>
      </p:sp>
      <p:sp>
        <p:nvSpPr>
          <p:cNvPr id="6" name="Content Placeholder 2">
            <a:extLst>
              <a:ext uri="{FF2B5EF4-FFF2-40B4-BE49-F238E27FC236}">
                <a16:creationId xmlns:a16="http://schemas.microsoft.com/office/drawing/2014/main" id="{2D8FF0A0-161B-4F69-B31B-3121594B817C}"/>
              </a:ext>
            </a:extLst>
          </p:cNvPr>
          <p:cNvSpPr txBox="1">
            <a:spLocks/>
          </p:cNvSpPr>
          <p:nvPr/>
        </p:nvSpPr>
        <p:spPr>
          <a:xfrm>
            <a:off x="551734" y="2084832"/>
            <a:ext cx="5176579" cy="4224528"/>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b="1" u="sng"/>
              <a:t>Reassessments:</a:t>
            </a:r>
            <a:endParaRPr lang="en-US"/>
          </a:p>
          <a:p>
            <a:r>
              <a:rPr lang="en-US"/>
              <a:t>Reassessments will be available on all major unit assessments only. Delta Math will be used as the tool for corrections. Students will create account logins. Each unit assessment will have a delta math assignment for students to earn back up to half of points missed on original assessment. </a:t>
            </a:r>
          </a:p>
          <a:p>
            <a:endParaRPr lang="en-US" dirty="0"/>
          </a:p>
        </p:txBody>
      </p:sp>
      <p:sp>
        <p:nvSpPr>
          <p:cNvPr id="7" name="Content Placeholder 3">
            <a:extLst>
              <a:ext uri="{FF2B5EF4-FFF2-40B4-BE49-F238E27FC236}">
                <a16:creationId xmlns:a16="http://schemas.microsoft.com/office/drawing/2014/main" id="{210DD106-F195-4F8F-B6D8-6AF4A87B74DA}"/>
              </a:ext>
            </a:extLst>
          </p:cNvPr>
          <p:cNvSpPr txBox="1">
            <a:spLocks/>
          </p:cNvSpPr>
          <p:nvPr/>
        </p:nvSpPr>
        <p:spPr>
          <a:xfrm>
            <a:off x="5884164" y="2140772"/>
            <a:ext cx="5819886" cy="4717228"/>
          </a:xfrm>
          <a:prstGeom prst="rect">
            <a:avLst/>
          </a:prstGeom>
        </p:spPr>
        <p:txBody>
          <a:bodyPr>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b="1" u="sng"/>
              <a:t>Attendance:</a:t>
            </a:r>
            <a:endParaRPr lang="en-US"/>
          </a:p>
          <a:p>
            <a:r>
              <a:rPr lang="en-US"/>
              <a:t>Students who are present in class do better academically. Attendance will be taken daily and it’s the student’s responsibility to make up any missed assignments. Test and quizzes must be made up during COMET time. Students may not have absences, excused or unexcused, exceeding 4 per quarter in order to receive credit for a particular course. That is, if absences from class exceed four per nine weeks, eight per semester the maximum grade a student may receive for the grading period is F or </a:t>
            </a:r>
            <a:r>
              <a:rPr lang="en-US" b="1"/>
              <a:t>59</a:t>
            </a:r>
            <a:r>
              <a:rPr lang="en-US"/>
              <a:t>, regardless of the reasons for the absences. Absences can be made up by attending tutorials during COMET Time and the discretion of the administration through a waiver process. If a student is tardy twice to a class, it will constitute as one absence.</a:t>
            </a:r>
          </a:p>
          <a:p>
            <a:endParaRPr lang="en-US" dirty="0"/>
          </a:p>
        </p:txBody>
      </p:sp>
      <p:pic>
        <p:nvPicPr>
          <p:cNvPr id="8" name="Picture 7">
            <a:extLst>
              <a:ext uri="{FF2B5EF4-FFF2-40B4-BE49-F238E27FC236}">
                <a16:creationId xmlns:a16="http://schemas.microsoft.com/office/drawing/2014/main" id="{5E0075FD-51C4-4147-BB94-A4368B35AA03}"/>
              </a:ext>
            </a:extLst>
          </p:cNvPr>
          <p:cNvPicPr>
            <a:picLocks noChangeAspect="1"/>
          </p:cNvPicPr>
          <p:nvPr/>
        </p:nvPicPr>
        <p:blipFill>
          <a:blip r:embed="rId2"/>
          <a:stretch>
            <a:fillRect/>
          </a:stretch>
        </p:blipFill>
        <p:spPr>
          <a:xfrm>
            <a:off x="8794107" y="0"/>
            <a:ext cx="2492718" cy="2492718"/>
          </a:xfrm>
          <a:prstGeom prst="rect">
            <a:avLst/>
          </a:prstGeom>
        </p:spPr>
      </p:pic>
    </p:spTree>
    <p:extLst>
      <p:ext uri="{BB962C8B-B14F-4D97-AF65-F5344CB8AC3E}">
        <p14:creationId xmlns:p14="http://schemas.microsoft.com/office/powerpoint/2010/main" val="2132222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7A2A8-A91E-429D-A819-84245977CE60}"/>
              </a:ext>
            </a:extLst>
          </p:cNvPr>
          <p:cNvSpPr>
            <a:spLocks noGrp="1"/>
          </p:cNvSpPr>
          <p:nvPr>
            <p:ph type="title"/>
          </p:nvPr>
        </p:nvSpPr>
        <p:spPr/>
        <p:txBody>
          <a:bodyPr/>
          <a:lstStyle/>
          <a:p>
            <a:r>
              <a:rPr lang="en-US" dirty="0"/>
              <a:t>Complete the following link</a:t>
            </a:r>
          </a:p>
        </p:txBody>
      </p:sp>
      <p:sp>
        <p:nvSpPr>
          <p:cNvPr id="3" name="Content Placeholder 2">
            <a:extLst>
              <a:ext uri="{FF2B5EF4-FFF2-40B4-BE49-F238E27FC236}">
                <a16:creationId xmlns:a16="http://schemas.microsoft.com/office/drawing/2014/main" id="{2FFC3032-8D01-457F-888C-B68A28A74F3B}"/>
              </a:ext>
            </a:extLst>
          </p:cNvPr>
          <p:cNvSpPr>
            <a:spLocks noGrp="1"/>
          </p:cNvSpPr>
          <p:nvPr>
            <p:ph idx="1"/>
          </p:nvPr>
        </p:nvSpPr>
        <p:spPr/>
        <p:txBody>
          <a:bodyPr>
            <a:normAutofit/>
          </a:bodyPr>
          <a:lstStyle/>
          <a:p>
            <a:pPr marL="0" indent="0">
              <a:buNone/>
            </a:pPr>
            <a:r>
              <a:rPr lang="en-US" sz="4800" dirty="0"/>
              <a:t>bit.ly/malindamath3</a:t>
            </a:r>
          </a:p>
        </p:txBody>
      </p:sp>
      <p:pic>
        <p:nvPicPr>
          <p:cNvPr id="4" name="Picture 3">
            <a:extLst>
              <a:ext uri="{FF2B5EF4-FFF2-40B4-BE49-F238E27FC236}">
                <a16:creationId xmlns:a16="http://schemas.microsoft.com/office/drawing/2014/main" id="{F90E5D4F-8245-467D-A272-756DAED7236B}"/>
              </a:ext>
            </a:extLst>
          </p:cNvPr>
          <p:cNvPicPr>
            <a:picLocks noChangeAspect="1"/>
          </p:cNvPicPr>
          <p:nvPr/>
        </p:nvPicPr>
        <p:blipFill>
          <a:blip r:embed="rId2"/>
          <a:stretch>
            <a:fillRect/>
          </a:stretch>
        </p:blipFill>
        <p:spPr>
          <a:xfrm>
            <a:off x="6869166" y="1825986"/>
            <a:ext cx="4298706" cy="4298706"/>
          </a:xfrm>
          <a:prstGeom prst="rect">
            <a:avLst/>
          </a:prstGeom>
        </p:spPr>
      </p:pic>
    </p:spTree>
    <p:extLst>
      <p:ext uri="{BB962C8B-B14F-4D97-AF65-F5344CB8AC3E}">
        <p14:creationId xmlns:p14="http://schemas.microsoft.com/office/powerpoint/2010/main" val="1589367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A5669-6C17-4BEE-820A-CC2B5CCAB583}"/>
              </a:ext>
            </a:extLst>
          </p:cNvPr>
          <p:cNvSpPr>
            <a:spLocks noGrp="1"/>
          </p:cNvSpPr>
          <p:nvPr>
            <p:ph type="title"/>
          </p:nvPr>
        </p:nvSpPr>
        <p:spPr/>
        <p:txBody>
          <a:bodyPr/>
          <a:lstStyle/>
          <a:p>
            <a:r>
              <a:rPr lang="en-US" dirty="0"/>
              <a:t>Expectations</a:t>
            </a:r>
          </a:p>
        </p:txBody>
      </p:sp>
      <p:sp>
        <p:nvSpPr>
          <p:cNvPr id="6" name="Text Placeholder 5">
            <a:extLst>
              <a:ext uri="{FF2B5EF4-FFF2-40B4-BE49-F238E27FC236}">
                <a16:creationId xmlns:a16="http://schemas.microsoft.com/office/drawing/2014/main" id="{F3BBCA9C-96DD-40EB-AD2C-7A1B70BB0984}"/>
              </a:ext>
            </a:extLst>
          </p:cNvPr>
          <p:cNvSpPr>
            <a:spLocks noGrp="1"/>
          </p:cNvSpPr>
          <p:nvPr>
            <p:ph type="body" idx="1"/>
          </p:nvPr>
        </p:nvSpPr>
        <p:spPr/>
        <p:txBody>
          <a:bodyPr/>
          <a:lstStyle/>
          <a:p>
            <a:r>
              <a:rPr lang="en-US" dirty="0"/>
              <a:t>Student Expectations</a:t>
            </a:r>
          </a:p>
        </p:txBody>
      </p:sp>
      <p:sp>
        <p:nvSpPr>
          <p:cNvPr id="7" name="Content Placeholder 6">
            <a:extLst>
              <a:ext uri="{FF2B5EF4-FFF2-40B4-BE49-F238E27FC236}">
                <a16:creationId xmlns:a16="http://schemas.microsoft.com/office/drawing/2014/main" id="{018848EA-47B7-4B1C-B67B-2F801E664D72}"/>
              </a:ext>
            </a:extLst>
          </p:cNvPr>
          <p:cNvSpPr>
            <a:spLocks noGrp="1"/>
          </p:cNvSpPr>
          <p:nvPr>
            <p:ph sz="half" idx="2"/>
          </p:nvPr>
        </p:nvSpPr>
        <p:spPr/>
        <p:txBody>
          <a:bodyPr/>
          <a:lstStyle/>
          <a:p>
            <a:r>
              <a:rPr lang="en-US" dirty="0"/>
              <a:t>As a teacher, what do you think I expect from your in the classroom?</a:t>
            </a:r>
          </a:p>
        </p:txBody>
      </p:sp>
      <p:sp>
        <p:nvSpPr>
          <p:cNvPr id="8" name="Text Placeholder 7">
            <a:extLst>
              <a:ext uri="{FF2B5EF4-FFF2-40B4-BE49-F238E27FC236}">
                <a16:creationId xmlns:a16="http://schemas.microsoft.com/office/drawing/2014/main" id="{53BD0F71-637A-44FF-B3BB-748C5B2D65FB}"/>
              </a:ext>
            </a:extLst>
          </p:cNvPr>
          <p:cNvSpPr>
            <a:spLocks noGrp="1"/>
          </p:cNvSpPr>
          <p:nvPr>
            <p:ph type="body" sz="quarter" idx="3"/>
          </p:nvPr>
        </p:nvSpPr>
        <p:spPr/>
        <p:txBody>
          <a:bodyPr/>
          <a:lstStyle/>
          <a:p>
            <a:r>
              <a:rPr lang="en-US" dirty="0"/>
              <a:t>Teacher Expectations</a:t>
            </a:r>
          </a:p>
        </p:txBody>
      </p:sp>
      <p:sp>
        <p:nvSpPr>
          <p:cNvPr id="9" name="Content Placeholder 8">
            <a:extLst>
              <a:ext uri="{FF2B5EF4-FFF2-40B4-BE49-F238E27FC236}">
                <a16:creationId xmlns:a16="http://schemas.microsoft.com/office/drawing/2014/main" id="{579A7306-B199-47B3-BB03-ED6438CBF82F}"/>
              </a:ext>
            </a:extLst>
          </p:cNvPr>
          <p:cNvSpPr>
            <a:spLocks noGrp="1"/>
          </p:cNvSpPr>
          <p:nvPr>
            <p:ph sz="quarter" idx="4"/>
          </p:nvPr>
        </p:nvSpPr>
        <p:spPr/>
        <p:txBody>
          <a:bodyPr/>
          <a:lstStyle/>
          <a:p>
            <a:r>
              <a:rPr lang="en-US" dirty="0"/>
              <a:t>As a student, what do you expect from me as a teacher?</a:t>
            </a:r>
          </a:p>
        </p:txBody>
      </p:sp>
      <p:pic>
        <p:nvPicPr>
          <p:cNvPr id="10" name="Picture 9">
            <a:extLst>
              <a:ext uri="{FF2B5EF4-FFF2-40B4-BE49-F238E27FC236}">
                <a16:creationId xmlns:a16="http://schemas.microsoft.com/office/drawing/2014/main" id="{9584C98F-5753-444C-8416-9379B679FC98}"/>
              </a:ext>
            </a:extLst>
          </p:cNvPr>
          <p:cNvPicPr>
            <a:picLocks noChangeAspect="1"/>
          </p:cNvPicPr>
          <p:nvPr/>
        </p:nvPicPr>
        <p:blipFill>
          <a:blip r:embed="rId2"/>
          <a:stretch>
            <a:fillRect/>
          </a:stretch>
        </p:blipFill>
        <p:spPr>
          <a:xfrm>
            <a:off x="3532310" y="4103076"/>
            <a:ext cx="2690469" cy="2690469"/>
          </a:xfrm>
          <a:prstGeom prst="rect">
            <a:avLst/>
          </a:prstGeom>
        </p:spPr>
      </p:pic>
    </p:spTree>
    <p:extLst>
      <p:ext uri="{BB962C8B-B14F-4D97-AF65-F5344CB8AC3E}">
        <p14:creationId xmlns:p14="http://schemas.microsoft.com/office/powerpoint/2010/main" val="62728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F688B-ABCD-495B-9DF1-67D4C5111FD8}"/>
              </a:ext>
            </a:extLst>
          </p:cNvPr>
          <p:cNvSpPr>
            <a:spLocks noGrp="1"/>
          </p:cNvSpPr>
          <p:nvPr>
            <p:ph type="title"/>
          </p:nvPr>
        </p:nvSpPr>
        <p:spPr/>
        <p:txBody>
          <a:bodyPr/>
          <a:lstStyle/>
          <a:p>
            <a:r>
              <a:rPr lang="en-US" dirty="0"/>
              <a:t>Setting up Delta Math</a:t>
            </a:r>
          </a:p>
        </p:txBody>
      </p:sp>
      <p:sp>
        <p:nvSpPr>
          <p:cNvPr id="3" name="Content Placeholder 2">
            <a:extLst>
              <a:ext uri="{FF2B5EF4-FFF2-40B4-BE49-F238E27FC236}">
                <a16:creationId xmlns:a16="http://schemas.microsoft.com/office/drawing/2014/main" id="{19B07441-693A-42BB-A670-41CACC4E924C}"/>
              </a:ext>
            </a:extLst>
          </p:cNvPr>
          <p:cNvSpPr>
            <a:spLocks noGrp="1"/>
          </p:cNvSpPr>
          <p:nvPr>
            <p:ph idx="1"/>
          </p:nvPr>
        </p:nvSpPr>
        <p:spPr/>
        <p:txBody>
          <a:bodyPr>
            <a:normAutofit/>
          </a:bodyPr>
          <a:lstStyle/>
          <a:p>
            <a:r>
              <a:rPr lang="en-US" sz="4000" dirty="0"/>
              <a:t>Grab a Chrome book</a:t>
            </a:r>
          </a:p>
        </p:txBody>
      </p:sp>
    </p:spTree>
    <p:extLst>
      <p:ext uri="{BB962C8B-B14F-4D97-AF65-F5344CB8AC3E}">
        <p14:creationId xmlns:p14="http://schemas.microsoft.com/office/powerpoint/2010/main" val="4194428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58D21-A37F-4D00-82BE-07FECE1BDDE2}"/>
              </a:ext>
            </a:extLst>
          </p:cNvPr>
          <p:cNvSpPr>
            <a:spLocks noGrp="1"/>
          </p:cNvSpPr>
          <p:nvPr>
            <p:ph type="title"/>
          </p:nvPr>
        </p:nvSpPr>
        <p:spPr/>
        <p:txBody>
          <a:bodyPr/>
          <a:lstStyle/>
          <a:p>
            <a:r>
              <a:rPr lang="en-US" dirty="0"/>
              <a:t>This or That?</a:t>
            </a:r>
          </a:p>
        </p:txBody>
      </p:sp>
      <p:sp>
        <p:nvSpPr>
          <p:cNvPr id="3" name="Content Placeholder 2">
            <a:extLst>
              <a:ext uri="{FF2B5EF4-FFF2-40B4-BE49-F238E27FC236}">
                <a16:creationId xmlns:a16="http://schemas.microsoft.com/office/drawing/2014/main" id="{C6A0ACDA-8F87-4B53-B89F-B4DC0E57A816}"/>
              </a:ext>
            </a:extLst>
          </p:cNvPr>
          <p:cNvSpPr>
            <a:spLocks noGrp="1"/>
          </p:cNvSpPr>
          <p:nvPr>
            <p:ph idx="1"/>
          </p:nvPr>
        </p:nvSpPr>
        <p:spPr/>
        <p:txBody>
          <a:bodyPr>
            <a:normAutofit/>
          </a:bodyPr>
          <a:lstStyle/>
          <a:p>
            <a:pPr>
              <a:buFont typeface="Arial" panose="020B0604020202020204" pitchFamily="34" charset="0"/>
              <a:buChar char="•"/>
            </a:pPr>
            <a:r>
              <a:rPr lang="en-US" sz="2400" dirty="0"/>
              <a:t>Everyone stand up</a:t>
            </a:r>
          </a:p>
          <a:p>
            <a:pPr>
              <a:buFont typeface="Arial" panose="020B0604020202020204" pitchFamily="34" charset="0"/>
              <a:buChar char="•"/>
            </a:pPr>
            <a:r>
              <a:rPr lang="en-US" sz="2400" dirty="0"/>
              <a:t>Each slide will have two different selections</a:t>
            </a:r>
          </a:p>
          <a:p>
            <a:pPr>
              <a:buFont typeface="Arial" panose="020B0604020202020204" pitchFamily="34" charset="0"/>
              <a:buChar char="•"/>
            </a:pPr>
            <a:r>
              <a:rPr lang="en-US" sz="2400" dirty="0"/>
              <a:t>You must choose one and go to that side of the room</a:t>
            </a:r>
          </a:p>
          <a:p>
            <a:pPr>
              <a:buFont typeface="Arial" panose="020B0604020202020204" pitchFamily="34" charset="0"/>
              <a:buChar char="•"/>
            </a:pPr>
            <a:r>
              <a:rPr lang="en-US" sz="2400" dirty="0"/>
              <a:t>If you are indecisive, stand in front of the smart board</a:t>
            </a:r>
          </a:p>
        </p:txBody>
      </p:sp>
      <p:pic>
        <p:nvPicPr>
          <p:cNvPr id="4" name="Picture 3">
            <a:extLst>
              <a:ext uri="{FF2B5EF4-FFF2-40B4-BE49-F238E27FC236}">
                <a16:creationId xmlns:a16="http://schemas.microsoft.com/office/drawing/2014/main" id="{292BEF85-504B-4896-B45A-DA5A3DFF61FA}"/>
              </a:ext>
            </a:extLst>
          </p:cNvPr>
          <p:cNvPicPr>
            <a:picLocks noChangeAspect="1"/>
          </p:cNvPicPr>
          <p:nvPr/>
        </p:nvPicPr>
        <p:blipFill>
          <a:blip r:embed="rId2"/>
          <a:stretch>
            <a:fillRect/>
          </a:stretch>
        </p:blipFill>
        <p:spPr>
          <a:xfrm>
            <a:off x="7869848" y="2402205"/>
            <a:ext cx="3790950" cy="3790950"/>
          </a:xfrm>
          <a:prstGeom prst="rect">
            <a:avLst/>
          </a:prstGeom>
        </p:spPr>
      </p:pic>
    </p:spTree>
    <p:extLst>
      <p:ext uri="{BB962C8B-B14F-4D97-AF65-F5344CB8AC3E}">
        <p14:creationId xmlns:p14="http://schemas.microsoft.com/office/powerpoint/2010/main" val="3743456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otalTime>34</TotalTime>
  <Words>563</Words>
  <Application>Microsoft Office PowerPoint</Application>
  <PresentationFormat>Widescreen</PresentationFormat>
  <Paragraphs>69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Tw Cen MT</vt:lpstr>
      <vt:lpstr>Tw Cen MT Condensed</vt:lpstr>
      <vt:lpstr>Wingdings 3</vt:lpstr>
      <vt:lpstr>Integral</vt:lpstr>
      <vt:lpstr>Welcome! Find a seat!</vt:lpstr>
      <vt:lpstr>Meet Mrs. Malinda</vt:lpstr>
      <vt:lpstr>Contact Information </vt:lpstr>
      <vt:lpstr>Syllabus – Math 3</vt:lpstr>
      <vt:lpstr>Syllabus – Math 3</vt:lpstr>
      <vt:lpstr>Complete the following link</vt:lpstr>
      <vt:lpstr>Expectations</vt:lpstr>
      <vt:lpstr>Setting up Delta Math</vt:lpstr>
      <vt:lpstr>This or That?</vt:lpstr>
      <vt:lpstr>Chick-fil-a    </vt:lpstr>
      <vt:lpstr>Dogs    </vt:lpstr>
      <vt:lpstr>Football    </vt:lpstr>
      <vt:lpstr>Sneakers    </vt:lpstr>
      <vt:lpstr>coke    </vt:lpstr>
      <vt:lpstr>Summer    </vt:lpstr>
      <vt:lpstr>Snap Chat    </vt:lpstr>
      <vt:lpstr>TV</vt:lpstr>
      <vt:lpstr>Introvert    </vt:lpstr>
      <vt:lpstr>Honesty</vt:lpstr>
      <vt:lpstr>College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Find a seat!</dc:title>
  <dc:creator>Samantha Blue</dc:creator>
  <cp:lastModifiedBy>Samantha Blue</cp:lastModifiedBy>
  <cp:revision>5</cp:revision>
  <dcterms:created xsi:type="dcterms:W3CDTF">2020-01-03T19:31:36Z</dcterms:created>
  <dcterms:modified xsi:type="dcterms:W3CDTF">2020-01-03T20:05:38Z</dcterms:modified>
</cp:coreProperties>
</file>